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</p:sldMasterIdLst>
  <p:sldIdLst>
    <p:sldId id="258" r:id="rId2"/>
    <p:sldId id="259" r:id="rId3"/>
    <p:sldId id="280" r:id="rId4"/>
    <p:sldId id="281" r:id="rId5"/>
    <p:sldId id="285" r:id="rId6"/>
    <p:sldId id="286" r:id="rId7"/>
    <p:sldId id="260" r:id="rId8"/>
    <p:sldId id="263" r:id="rId9"/>
    <p:sldId id="275" r:id="rId10"/>
    <p:sldId id="276" r:id="rId11"/>
    <p:sldId id="262" r:id="rId12"/>
    <p:sldId id="272" r:id="rId13"/>
    <p:sldId id="273" r:id="rId14"/>
    <p:sldId id="282" r:id="rId15"/>
    <p:sldId id="261" r:id="rId16"/>
    <p:sldId id="264" r:id="rId17"/>
    <p:sldId id="287" r:id="rId18"/>
    <p:sldId id="288" r:id="rId19"/>
    <p:sldId id="277" r:id="rId20"/>
    <p:sldId id="278" r:id="rId21"/>
    <p:sldId id="269" r:id="rId22"/>
    <p:sldId id="267" r:id="rId23"/>
    <p:sldId id="270" r:id="rId24"/>
    <p:sldId id="271" r:id="rId25"/>
    <p:sldId id="284" r:id="rId26"/>
    <p:sldId id="283" r:id="rId27"/>
    <p:sldId id="279" r:id="rId28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2"/>
    <p:restoredTop sz="94679"/>
  </p:normalViewPr>
  <p:slideViewPr>
    <p:cSldViewPr snapToGrid="0">
      <p:cViewPr varScale="1">
        <p:scale>
          <a:sx n="68" d="100"/>
          <a:sy n="68" d="100"/>
        </p:scale>
        <p:origin x="1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7C85F-8CE3-48CA-8AAD-0C045E570E5E}" type="doc">
      <dgm:prSet loTypeId="urn:microsoft.com/office/officeart/2005/8/layout/gear1" loCatId="cycle" qsTypeId="urn:microsoft.com/office/officeart/2005/8/quickstyle/3d4" qsCatId="3D" csTypeId="urn:microsoft.com/office/officeart/2005/8/colors/accent1_3" csCatId="accent1" phldr="1"/>
      <dgm:spPr/>
    </dgm:pt>
    <dgm:pt modelId="{E90C0A1E-42C4-42F7-AD92-D6F19954B00E}">
      <dgm:prSet phldrT="[Texto]" custT="1"/>
      <dgm:spPr/>
      <dgm:t>
        <a:bodyPr/>
        <a:lstStyle/>
        <a:p>
          <a:pPr>
            <a:buNone/>
          </a:pPr>
          <a:r>
            <a:rPr lang="es-EC" sz="1000" b="1" dirty="0">
              <a:latin typeface="Candara" panose="020E0502030303020204" pitchFamily="34" charset="0"/>
            </a:rPr>
            <a:t>INFRAESTRUCTURA Y EQUIPAMIENTO EMPRESARIAL </a:t>
          </a:r>
          <a:endParaRPr lang="es-EC" sz="1000" dirty="0">
            <a:latin typeface="Candara" panose="020E0502030303020204" pitchFamily="34" charset="0"/>
          </a:endParaRPr>
        </a:p>
      </dgm:t>
    </dgm:pt>
    <dgm:pt modelId="{AD57EFCF-5DA7-4AA5-99B1-FA79890F96B8}" type="sibTrans" cxnId="{C35FBB26-724F-4007-9120-F5CF304245CA}">
      <dgm:prSet/>
      <dgm:spPr/>
      <dgm:t>
        <a:bodyPr/>
        <a:lstStyle/>
        <a:p>
          <a:endParaRPr lang="es-EC"/>
        </a:p>
      </dgm:t>
    </dgm:pt>
    <dgm:pt modelId="{11FBB6CB-606F-44B1-9622-C05E71CD2576}" type="parTrans" cxnId="{C35FBB26-724F-4007-9120-F5CF304245CA}">
      <dgm:prSet/>
      <dgm:spPr/>
      <dgm:t>
        <a:bodyPr/>
        <a:lstStyle/>
        <a:p>
          <a:endParaRPr lang="es-EC"/>
        </a:p>
      </dgm:t>
    </dgm:pt>
    <dgm:pt modelId="{012B7113-A2F5-47FD-B00F-4964D8B8B763}" type="pres">
      <dgm:prSet presAssocID="{A247C85F-8CE3-48CA-8AAD-0C045E570E5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C3D3997-72A2-4A49-87AB-FCD5ABAFB3AF}" type="pres">
      <dgm:prSet presAssocID="{E90C0A1E-42C4-42F7-AD92-D6F19954B00E}" presName="gear1" presStyleLbl="node1" presStyleIdx="0" presStyleCnt="1" custScaleX="104931" custScaleY="116917">
        <dgm:presLayoutVars>
          <dgm:chMax val="1"/>
          <dgm:bulletEnabled val="1"/>
        </dgm:presLayoutVars>
      </dgm:prSet>
      <dgm:spPr/>
    </dgm:pt>
    <dgm:pt modelId="{C6FBA886-487D-4F37-894D-1648EB41A4A0}" type="pres">
      <dgm:prSet presAssocID="{E90C0A1E-42C4-42F7-AD92-D6F19954B00E}" presName="gear1srcNode" presStyleLbl="node1" presStyleIdx="0" presStyleCnt="1"/>
      <dgm:spPr/>
    </dgm:pt>
    <dgm:pt modelId="{33C4693B-C001-4655-88C6-19B57348C49B}" type="pres">
      <dgm:prSet presAssocID="{E90C0A1E-42C4-42F7-AD92-D6F19954B00E}" presName="gear1dstNode" presStyleLbl="node1" presStyleIdx="0" presStyleCnt="1"/>
      <dgm:spPr/>
    </dgm:pt>
    <dgm:pt modelId="{2138C4E1-EA4B-4406-8B23-0F2BE56A32F2}" type="pres">
      <dgm:prSet presAssocID="{AD57EFCF-5DA7-4AA5-99B1-FA79890F96B8}" presName="connector1" presStyleLbl="sibTrans2D1" presStyleIdx="0" presStyleCnt="1" custLinFactNeighborX="2483" custLinFactNeighborY="-6511"/>
      <dgm:spPr/>
    </dgm:pt>
  </dgm:ptLst>
  <dgm:cxnLst>
    <dgm:cxn modelId="{4FC01709-2806-4522-B809-2DCAACBCF94B}" type="presOf" srcId="{E90C0A1E-42C4-42F7-AD92-D6F19954B00E}" destId="{C6FBA886-487D-4F37-894D-1648EB41A4A0}" srcOrd="1" destOrd="0" presId="urn:microsoft.com/office/officeart/2005/8/layout/gear1"/>
    <dgm:cxn modelId="{C35FBB26-724F-4007-9120-F5CF304245CA}" srcId="{A247C85F-8CE3-48CA-8AAD-0C045E570E5E}" destId="{E90C0A1E-42C4-42F7-AD92-D6F19954B00E}" srcOrd="0" destOrd="0" parTransId="{11FBB6CB-606F-44B1-9622-C05E71CD2576}" sibTransId="{AD57EFCF-5DA7-4AA5-99B1-FA79890F96B8}"/>
    <dgm:cxn modelId="{5E519D6C-D1F9-492C-BAE6-C156BFCBD2F3}" type="presOf" srcId="{AD57EFCF-5DA7-4AA5-99B1-FA79890F96B8}" destId="{2138C4E1-EA4B-4406-8B23-0F2BE56A32F2}" srcOrd="0" destOrd="0" presId="urn:microsoft.com/office/officeart/2005/8/layout/gear1"/>
    <dgm:cxn modelId="{270D2F88-0650-494B-AE54-ED604F8FDC21}" type="presOf" srcId="{E90C0A1E-42C4-42F7-AD92-D6F19954B00E}" destId="{5C3D3997-72A2-4A49-87AB-FCD5ABAFB3AF}" srcOrd="0" destOrd="0" presId="urn:microsoft.com/office/officeart/2005/8/layout/gear1"/>
    <dgm:cxn modelId="{A7A8BA8B-C433-4916-A9FE-DF5C072B20CD}" type="presOf" srcId="{E90C0A1E-42C4-42F7-AD92-D6F19954B00E}" destId="{33C4693B-C001-4655-88C6-19B57348C49B}" srcOrd="2" destOrd="0" presId="urn:microsoft.com/office/officeart/2005/8/layout/gear1"/>
    <dgm:cxn modelId="{A289DEE7-49FA-4B8F-ACAD-E85A3FDDE56A}" type="presOf" srcId="{A247C85F-8CE3-48CA-8AAD-0C045E570E5E}" destId="{012B7113-A2F5-47FD-B00F-4964D8B8B763}" srcOrd="0" destOrd="0" presId="urn:microsoft.com/office/officeart/2005/8/layout/gear1"/>
    <dgm:cxn modelId="{28802FAC-E25A-417C-8583-20CB7BDB271C}" type="presParOf" srcId="{012B7113-A2F5-47FD-B00F-4964D8B8B763}" destId="{5C3D3997-72A2-4A49-87AB-FCD5ABAFB3AF}" srcOrd="0" destOrd="0" presId="urn:microsoft.com/office/officeart/2005/8/layout/gear1"/>
    <dgm:cxn modelId="{2C1ED70E-D0DE-4B65-B4D7-8E00FE549974}" type="presParOf" srcId="{012B7113-A2F5-47FD-B00F-4964D8B8B763}" destId="{C6FBA886-487D-4F37-894D-1648EB41A4A0}" srcOrd="1" destOrd="0" presId="urn:microsoft.com/office/officeart/2005/8/layout/gear1"/>
    <dgm:cxn modelId="{6BCB752F-D59E-4F05-8ABD-612902C3D5BA}" type="presParOf" srcId="{012B7113-A2F5-47FD-B00F-4964D8B8B763}" destId="{33C4693B-C001-4655-88C6-19B57348C49B}" srcOrd="2" destOrd="0" presId="urn:microsoft.com/office/officeart/2005/8/layout/gear1"/>
    <dgm:cxn modelId="{B54860FD-6F47-4C66-9C2F-CF416FBB9C7E}" type="presParOf" srcId="{012B7113-A2F5-47FD-B00F-4964D8B8B763}" destId="{2138C4E1-EA4B-4406-8B23-0F2BE56A32F2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232200-126B-4575-BD9C-26550E2C6E34}" type="doc">
      <dgm:prSet loTypeId="urn:microsoft.com/office/officeart/2005/8/layout/vList6" loCatId="list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C499EB6A-67BC-4997-A76F-E8C3F26AB0BB}">
      <dgm:prSet phldrT="[Texto]"/>
      <dgm:spPr/>
      <dgm:t>
        <a:bodyPr/>
        <a:lstStyle/>
        <a:p>
          <a:pPr>
            <a:buNone/>
          </a:pPr>
          <a:r>
            <a:rPr lang="es-ES" b="1" dirty="0">
              <a:latin typeface="Candara" panose="020E0502030303020204" pitchFamily="34" charset="0"/>
            </a:rPr>
            <a:t>CALIDAD</a:t>
          </a:r>
          <a:r>
            <a:rPr lang="es-ES" b="1" baseline="0" dirty="0">
              <a:latin typeface="Candara" panose="020E0502030303020204" pitchFamily="34" charset="0"/>
            </a:rPr>
            <a:t> DEL AGU</a:t>
          </a:r>
          <a:r>
            <a:rPr lang="es-ES" baseline="0" dirty="0">
              <a:latin typeface="Candara" panose="020E0502030303020204" pitchFamily="34" charset="0"/>
            </a:rPr>
            <a:t>A</a:t>
          </a:r>
          <a:endParaRPr lang="es-EC" dirty="0">
            <a:latin typeface="Candara" panose="020E0502030303020204" pitchFamily="34" charset="0"/>
          </a:endParaRPr>
        </a:p>
      </dgm:t>
    </dgm:pt>
    <dgm:pt modelId="{C9BDA0A2-8509-4B62-AC76-7DA36A928F16}" type="parTrans" cxnId="{839DEFA6-D2D2-4E62-81C7-DEFAA3419C86}">
      <dgm:prSet/>
      <dgm:spPr/>
      <dgm:t>
        <a:bodyPr/>
        <a:lstStyle/>
        <a:p>
          <a:endParaRPr lang="es-EC"/>
        </a:p>
      </dgm:t>
    </dgm:pt>
    <dgm:pt modelId="{C3534528-DFA9-4927-8DE0-543CB9A370E0}" type="sibTrans" cxnId="{839DEFA6-D2D2-4E62-81C7-DEFAA3419C86}">
      <dgm:prSet/>
      <dgm:spPr/>
      <dgm:t>
        <a:bodyPr/>
        <a:lstStyle/>
        <a:p>
          <a:endParaRPr lang="es-EC"/>
        </a:p>
      </dgm:t>
    </dgm:pt>
    <dgm:pt modelId="{A02FE01C-F7AD-4B63-956F-9523E3F3CE5F}">
      <dgm:prSet phldrT="[Texto]"/>
      <dgm:spPr/>
      <dgm:t>
        <a:bodyPr/>
        <a:lstStyle/>
        <a:p>
          <a:pPr>
            <a:buNone/>
          </a:pPr>
          <a:r>
            <a:rPr lang="es-ES" b="1" dirty="0">
              <a:latin typeface="Candara" panose="020E0502030303020204" pitchFamily="34" charset="0"/>
            </a:rPr>
            <a:t>PRODUCCION</a:t>
          </a:r>
          <a:r>
            <a:rPr lang="es-ES" b="1" baseline="0" dirty="0">
              <a:latin typeface="Candara" panose="020E0502030303020204" pitchFamily="34" charset="0"/>
            </a:rPr>
            <a:t> Y MANTENIMIENTO</a:t>
          </a:r>
          <a:endParaRPr lang="es-EC" b="1" dirty="0">
            <a:latin typeface="Candara" panose="020E0502030303020204" pitchFamily="34" charset="0"/>
          </a:endParaRPr>
        </a:p>
      </dgm:t>
    </dgm:pt>
    <dgm:pt modelId="{963A28D9-5C72-4001-B2CE-13D9122D2264}" type="parTrans" cxnId="{D8BE2D14-8ADE-4449-9792-5A9CEDBD19BE}">
      <dgm:prSet/>
      <dgm:spPr/>
      <dgm:t>
        <a:bodyPr/>
        <a:lstStyle/>
        <a:p>
          <a:endParaRPr lang="es-EC"/>
        </a:p>
      </dgm:t>
    </dgm:pt>
    <dgm:pt modelId="{CC08CC82-52D5-44A2-9200-A6F499CF3E82}" type="sibTrans" cxnId="{D8BE2D14-8ADE-4449-9792-5A9CEDBD19BE}">
      <dgm:prSet/>
      <dgm:spPr/>
      <dgm:t>
        <a:bodyPr/>
        <a:lstStyle/>
        <a:p>
          <a:endParaRPr lang="es-EC"/>
        </a:p>
      </dgm:t>
    </dgm:pt>
    <dgm:pt modelId="{78279B7A-55DE-470C-B259-CC785EB7F5B6}">
      <dgm:prSet phldrT="[Texto]"/>
      <dgm:spPr/>
      <dgm:t>
        <a:bodyPr/>
        <a:lstStyle/>
        <a:p>
          <a:pPr>
            <a:buNone/>
          </a:pPr>
          <a:r>
            <a:rPr lang="es-ES" b="1" dirty="0">
              <a:latin typeface="Candara" panose="020E0502030303020204" pitchFamily="34" charset="0"/>
            </a:rPr>
            <a:t>AGUA POTABLE</a:t>
          </a:r>
          <a:endParaRPr lang="es-EC" b="1" dirty="0">
            <a:latin typeface="Candara" panose="020E0502030303020204" pitchFamily="34" charset="0"/>
          </a:endParaRPr>
        </a:p>
      </dgm:t>
    </dgm:pt>
    <dgm:pt modelId="{7B1BB9D8-5209-45D3-A688-A520513031E4}" type="parTrans" cxnId="{891ADC13-D2C9-48DB-8B89-EDEBD194AB4F}">
      <dgm:prSet/>
      <dgm:spPr/>
      <dgm:t>
        <a:bodyPr/>
        <a:lstStyle/>
        <a:p>
          <a:endParaRPr lang="es-EC"/>
        </a:p>
      </dgm:t>
    </dgm:pt>
    <dgm:pt modelId="{85606D04-6064-4CA9-9319-4B14188E4145}" type="sibTrans" cxnId="{891ADC13-D2C9-48DB-8B89-EDEBD194AB4F}">
      <dgm:prSet/>
      <dgm:spPr/>
      <dgm:t>
        <a:bodyPr/>
        <a:lstStyle/>
        <a:p>
          <a:endParaRPr lang="es-EC"/>
        </a:p>
      </dgm:t>
    </dgm:pt>
    <dgm:pt modelId="{66708C71-143C-480A-AD32-CB1D38576937}">
      <dgm:prSet phldrT="[Texto]"/>
      <dgm:spPr/>
      <dgm:t>
        <a:bodyPr/>
        <a:lstStyle/>
        <a:p>
          <a:pPr>
            <a:buNone/>
          </a:pPr>
          <a:r>
            <a:rPr lang="es-ES" b="1" dirty="0">
              <a:latin typeface="Candara" panose="020E0502030303020204" pitchFamily="34" charset="0"/>
            </a:rPr>
            <a:t>ALCANTARILLADO</a:t>
          </a:r>
          <a:endParaRPr lang="es-EC" b="1" dirty="0">
            <a:latin typeface="Candara" panose="020E0502030303020204" pitchFamily="34" charset="0"/>
          </a:endParaRPr>
        </a:p>
      </dgm:t>
    </dgm:pt>
    <dgm:pt modelId="{47274D3F-F4FD-48DF-9485-4EE9F9B15216}" type="parTrans" cxnId="{FE0469E2-AB15-4C84-BC3A-64E8769115A2}">
      <dgm:prSet/>
      <dgm:spPr/>
      <dgm:t>
        <a:bodyPr/>
        <a:lstStyle/>
        <a:p>
          <a:endParaRPr lang="es-EC"/>
        </a:p>
      </dgm:t>
    </dgm:pt>
    <dgm:pt modelId="{6C892F92-8DEF-4D86-9A88-519A3458AA9C}" type="sibTrans" cxnId="{FE0469E2-AB15-4C84-BC3A-64E8769115A2}">
      <dgm:prSet/>
      <dgm:spPr/>
      <dgm:t>
        <a:bodyPr/>
        <a:lstStyle/>
        <a:p>
          <a:endParaRPr lang="es-EC"/>
        </a:p>
      </dgm:t>
    </dgm:pt>
    <dgm:pt modelId="{D3BE7F71-DB48-4E0D-912C-B3EADA6CA7B0}">
      <dgm:prSet phldrT="[Texto]"/>
      <dgm:spPr/>
      <dgm:t>
        <a:bodyPr/>
        <a:lstStyle/>
        <a:p>
          <a:pPr>
            <a:buNone/>
          </a:pPr>
          <a:r>
            <a:rPr lang="es-ES" b="1" dirty="0">
              <a:latin typeface="Candara" panose="020E0502030303020204" pitchFamily="34" charset="0"/>
            </a:rPr>
            <a:t>MEDIO AMBIENTE </a:t>
          </a:r>
          <a:endParaRPr lang="es-EC" b="1" dirty="0">
            <a:latin typeface="Candara" panose="020E0502030303020204" pitchFamily="34" charset="0"/>
          </a:endParaRPr>
        </a:p>
      </dgm:t>
    </dgm:pt>
    <dgm:pt modelId="{CAA58CF2-CCC3-472E-9677-BEEAA2FCA505}" type="parTrans" cxnId="{5DC09234-3650-4CF3-AD9F-68D7EB22F69B}">
      <dgm:prSet/>
      <dgm:spPr/>
      <dgm:t>
        <a:bodyPr/>
        <a:lstStyle/>
        <a:p>
          <a:endParaRPr lang="es-EC"/>
        </a:p>
      </dgm:t>
    </dgm:pt>
    <dgm:pt modelId="{1FBA325B-E375-4F32-B650-B959CA6D40C9}" type="sibTrans" cxnId="{5DC09234-3650-4CF3-AD9F-68D7EB22F69B}">
      <dgm:prSet/>
      <dgm:spPr/>
      <dgm:t>
        <a:bodyPr/>
        <a:lstStyle/>
        <a:p>
          <a:endParaRPr lang="es-EC"/>
        </a:p>
      </dgm:t>
    </dgm:pt>
    <dgm:pt modelId="{72F55A70-5434-49B6-AF41-BBE68CCCFD40}">
      <dgm:prSet custT="1"/>
      <dgm:spPr/>
      <dgm:t>
        <a:bodyPr/>
        <a:lstStyle/>
        <a:p>
          <a:pPr algn="l">
            <a:buFont typeface="Symbol" panose="05050102010706020507" pitchFamily="18" charset="2"/>
            <a:buChar char=""/>
          </a:pPr>
          <a:r>
            <a:rPr lang="es-EC" sz="1200" dirty="0">
              <a:latin typeface="Candara" panose="020E0502030303020204" pitchFamily="34" charset="0"/>
            </a:rPr>
            <a:t>Continuidad del servicio y ampliación progresiva de la cobertura</a:t>
          </a:r>
        </a:p>
      </dgm:t>
    </dgm:pt>
    <dgm:pt modelId="{AED1AB0E-C663-4171-97A3-086578E27C3A}" type="parTrans" cxnId="{1A9D5CCB-7228-47C8-B690-1B7F19920B50}">
      <dgm:prSet/>
      <dgm:spPr/>
      <dgm:t>
        <a:bodyPr/>
        <a:lstStyle/>
        <a:p>
          <a:endParaRPr lang="es-EC"/>
        </a:p>
      </dgm:t>
    </dgm:pt>
    <dgm:pt modelId="{B1C205A1-E259-42E0-AF6B-5532C0074843}" type="sibTrans" cxnId="{1A9D5CCB-7228-47C8-B690-1B7F19920B50}">
      <dgm:prSet/>
      <dgm:spPr/>
      <dgm:t>
        <a:bodyPr/>
        <a:lstStyle/>
        <a:p>
          <a:endParaRPr lang="es-EC"/>
        </a:p>
      </dgm:t>
    </dgm:pt>
    <dgm:pt modelId="{546CD940-4836-4847-8CBC-570BC5992A6B}">
      <dgm:prSet custT="1"/>
      <dgm:spPr/>
      <dgm:t>
        <a:bodyPr/>
        <a:lstStyle/>
        <a:p>
          <a:pPr algn="l">
            <a:buFont typeface="Symbol" panose="05050102010706020507" pitchFamily="18" charset="2"/>
            <a:buChar char=""/>
          </a:pPr>
          <a:r>
            <a:rPr lang="es-EC" sz="1100" dirty="0">
              <a:latin typeface="Candara" panose="020E0502030303020204" pitchFamily="34" charset="0"/>
            </a:rPr>
            <a:t>Monitoreo, enfocado en la evaluación de parámetros físico-químicos y microbiológicos</a:t>
          </a:r>
        </a:p>
      </dgm:t>
    </dgm:pt>
    <dgm:pt modelId="{AC32ADA1-F97E-46A3-9546-3E6C238D6798}" type="parTrans" cxnId="{F9A9C2AF-7642-45AD-9B2D-6278FDE6E5C5}">
      <dgm:prSet/>
      <dgm:spPr/>
      <dgm:t>
        <a:bodyPr/>
        <a:lstStyle/>
        <a:p>
          <a:endParaRPr lang="es-EC"/>
        </a:p>
      </dgm:t>
    </dgm:pt>
    <dgm:pt modelId="{679EBBE4-E679-4328-AC57-708F93B029C0}" type="sibTrans" cxnId="{F9A9C2AF-7642-45AD-9B2D-6278FDE6E5C5}">
      <dgm:prSet/>
      <dgm:spPr/>
      <dgm:t>
        <a:bodyPr/>
        <a:lstStyle/>
        <a:p>
          <a:endParaRPr lang="es-EC"/>
        </a:p>
      </dgm:t>
    </dgm:pt>
    <dgm:pt modelId="{982FAD4C-91AB-4E50-826B-0F6A24B8BB9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200" b="0" dirty="0">
              <a:latin typeface="Candara" panose="020E0502030303020204" pitchFamily="34" charset="0"/>
            </a:rPr>
            <a:t>Generar, distribuir y asegura el buen funcionamiento continuo</a:t>
          </a:r>
          <a:endParaRPr lang="es-EC" sz="1200" dirty="0">
            <a:latin typeface="Candara" panose="020E0502030303020204" pitchFamily="34" charset="0"/>
          </a:endParaRPr>
        </a:p>
      </dgm:t>
    </dgm:pt>
    <dgm:pt modelId="{DF407D29-0667-47AA-9318-DF5D5F0AE28C}" type="parTrans" cxnId="{7B4B232F-4DDC-436B-AD78-FE89256DEB73}">
      <dgm:prSet/>
      <dgm:spPr/>
      <dgm:t>
        <a:bodyPr/>
        <a:lstStyle/>
        <a:p>
          <a:endParaRPr lang="es-EC"/>
        </a:p>
      </dgm:t>
    </dgm:pt>
    <dgm:pt modelId="{2BBFB2A0-966E-4B36-A3FF-CE509D0995DD}" type="sibTrans" cxnId="{7B4B232F-4DDC-436B-AD78-FE89256DEB73}">
      <dgm:prSet/>
      <dgm:spPr/>
      <dgm:t>
        <a:bodyPr/>
        <a:lstStyle/>
        <a:p>
          <a:endParaRPr lang="es-EC"/>
        </a:p>
      </dgm:t>
    </dgm:pt>
    <dgm:pt modelId="{6093002C-C42C-4CBB-87D2-6F8AC0C5403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Candara" panose="020E0502030303020204" pitchFamily="34" charset="0"/>
            </a:rPr>
            <a:t>Operación y mantenimiento de los sistemas de tratamiento de aguas residuales </a:t>
          </a:r>
        </a:p>
      </dgm:t>
    </dgm:pt>
    <dgm:pt modelId="{F4D53243-C3D2-4F75-8857-9B2A3636A876}" type="parTrans" cxnId="{4BB3BEC3-8D66-4767-90B2-E2BDEC87B490}">
      <dgm:prSet/>
      <dgm:spPr/>
      <dgm:t>
        <a:bodyPr/>
        <a:lstStyle/>
        <a:p>
          <a:endParaRPr lang="es-EC"/>
        </a:p>
      </dgm:t>
    </dgm:pt>
    <dgm:pt modelId="{9753B942-E0EF-45EC-A89C-6437C393B1B8}" type="sibTrans" cxnId="{4BB3BEC3-8D66-4767-90B2-E2BDEC87B490}">
      <dgm:prSet/>
      <dgm:spPr/>
      <dgm:t>
        <a:bodyPr/>
        <a:lstStyle/>
        <a:p>
          <a:endParaRPr lang="es-EC"/>
        </a:p>
      </dgm:t>
    </dgm:pt>
    <dgm:pt modelId="{413459B5-C194-4739-8579-D5C88532BD2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100" dirty="0">
              <a:latin typeface="Candara" panose="020E0502030303020204" pitchFamily="34" charset="0"/>
            </a:rPr>
            <a:t>Construcción de nuevas redes, atención de requerimientos ciudadanos y seguimiento técnico del sistema.</a:t>
          </a:r>
          <a:endParaRPr lang="es-EC" sz="1100" b="0" dirty="0">
            <a:latin typeface="Candara" panose="020E0502030303020204" pitchFamily="34" charset="0"/>
          </a:endParaRPr>
        </a:p>
      </dgm:t>
    </dgm:pt>
    <dgm:pt modelId="{F1A2507F-BB57-47DF-B295-642E3A475D65}" type="parTrans" cxnId="{0277F9E5-1653-4947-B86F-7C4400C9791E}">
      <dgm:prSet/>
      <dgm:spPr/>
      <dgm:t>
        <a:bodyPr/>
        <a:lstStyle/>
        <a:p>
          <a:endParaRPr lang="es-EC"/>
        </a:p>
      </dgm:t>
    </dgm:pt>
    <dgm:pt modelId="{C4B99067-17FC-4E90-B9BA-C760C865B625}" type="sibTrans" cxnId="{0277F9E5-1653-4947-B86F-7C4400C9791E}">
      <dgm:prSet/>
      <dgm:spPr/>
      <dgm:t>
        <a:bodyPr/>
        <a:lstStyle/>
        <a:p>
          <a:endParaRPr lang="es-EC"/>
        </a:p>
      </dgm:t>
    </dgm:pt>
    <dgm:pt modelId="{ED7C0673-B68E-4451-BB1E-56291024F25E}" type="pres">
      <dgm:prSet presAssocID="{DC232200-126B-4575-BD9C-26550E2C6E34}" presName="Name0" presStyleCnt="0">
        <dgm:presLayoutVars>
          <dgm:dir/>
          <dgm:animLvl val="lvl"/>
          <dgm:resizeHandles/>
        </dgm:presLayoutVars>
      </dgm:prSet>
      <dgm:spPr/>
    </dgm:pt>
    <dgm:pt modelId="{22C4547E-0D59-4042-9B76-1479B2B9A024}" type="pres">
      <dgm:prSet presAssocID="{C499EB6A-67BC-4997-A76F-E8C3F26AB0BB}" presName="linNode" presStyleCnt="0"/>
      <dgm:spPr/>
    </dgm:pt>
    <dgm:pt modelId="{258C6C9C-3122-4233-8651-A9CDFD42E201}" type="pres">
      <dgm:prSet presAssocID="{C499EB6A-67BC-4997-A76F-E8C3F26AB0BB}" presName="parentShp" presStyleLbl="node1" presStyleIdx="0" presStyleCnt="5" custLinFactY="100000" custLinFactNeighborX="-512" custLinFactNeighborY="121399">
        <dgm:presLayoutVars>
          <dgm:bulletEnabled val="1"/>
        </dgm:presLayoutVars>
      </dgm:prSet>
      <dgm:spPr/>
    </dgm:pt>
    <dgm:pt modelId="{F07AC6F4-ACC6-4BC3-B0B5-C97342A700A5}" type="pres">
      <dgm:prSet presAssocID="{C499EB6A-67BC-4997-A76F-E8C3F26AB0BB}" presName="childShp" presStyleLbl="bgAccFollowNode1" presStyleIdx="0" presStyleCnt="5">
        <dgm:presLayoutVars>
          <dgm:bulletEnabled val="1"/>
        </dgm:presLayoutVars>
      </dgm:prSet>
      <dgm:spPr/>
    </dgm:pt>
    <dgm:pt modelId="{C005AB54-BFA2-4D70-8019-8844B8411228}" type="pres">
      <dgm:prSet presAssocID="{C3534528-DFA9-4927-8DE0-543CB9A370E0}" presName="spacing" presStyleCnt="0"/>
      <dgm:spPr/>
    </dgm:pt>
    <dgm:pt modelId="{0D2DBD4D-6CD8-4040-AF62-0E20949CAEB9}" type="pres">
      <dgm:prSet presAssocID="{A02FE01C-F7AD-4B63-956F-9523E3F3CE5F}" presName="linNode" presStyleCnt="0"/>
      <dgm:spPr/>
    </dgm:pt>
    <dgm:pt modelId="{2E54C941-940E-4AEB-A2E6-2EA462F1A9A7}" type="pres">
      <dgm:prSet presAssocID="{A02FE01C-F7AD-4B63-956F-9523E3F3CE5F}" presName="parentShp" presStyleLbl="node1" presStyleIdx="1" presStyleCnt="5" custLinFactY="100000" custLinFactNeighborX="1036" custLinFactNeighborY="119578">
        <dgm:presLayoutVars>
          <dgm:bulletEnabled val="1"/>
        </dgm:presLayoutVars>
      </dgm:prSet>
      <dgm:spPr/>
    </dgm:pt>
    <dgm:pt modelId="{D25DA30E-44A1-4537-B0F8-7F8C709FC48D}" type="pres">
      <dgm:prSet presAssocID="{A02FE01C-F7AD-4B63-956F-9523E3F3CE5F}" presName="childShp" presStyleLbl="bgAccFollowNode1" presStyleIdx="1" presStyleCnt="5">
        <dgm:presLayoutVars>
          <dgm:bulletEnabled val="1"/>
        </dgm:presLayoutVars>
      </dgm:prSet>
      <dgm:spPr/>
    </dgm:pt>
    <dgm:pt modelId="{86B64070-CA1C-4330-BB7D-68D19EF235C4}" type="pres">
      <dgm:prSet presAssocID="{CC08CC82-52D5-44A2-9200-A6F499CF3E82}" presName="spacing" presStyleCnt="0"/>
      <dgm:spPr/>
    </dgm:pt>
    <dgm:pt modelId="{288E0E43-7918-417F-A338-6D7B2557F353}" type="pres">
      <dgm:prSet presAssocID="{78279B7A-55DE-470C-B259-CC785EB7F5B6}" presName="linNode" presStyleCnt="0"/>
      <dgm:spPr/>
    </dgm:pt>
    <dgm:pt modelId="{6C0410DD-40E5-4E45-AFAE-7649456E9C26}" type="pres">
      <dgm:prSet presAssocID="{78279B7A-55DE-470C-B259-CC785EB7F5B6}" presName="parentShp" presStyleLbl="node1" presStyleIdx="2" presStyleCnt="5" custLinFactY="-100000" custLinFactNeighborX="-518" custLinFactNeighborY="-111617">
        <dgm:presLayoutVars>
          <dgm:bulletEnabled val="1"/>
        </dgm:presLayoutVars>
      </dgm:prSet>
      <dgm:spPr/>
    </dgm:pt>
    <dgm:pt modelId="{0330AC79-086E-4963-A84A-B35F83A8AC83}" type="pres">
      <dgm:prSet presAssocID="{78279B7A-55DE-470C-B259-CC785EB7F5B6}" presName="childShp" presStyleLbl="bgAccFollowNode1" presStyleIdx="2" presStyleCnt="5">
        <dgm:presLayoutVars>
          <dgm:bulletEnabled val="1"/>
        </dgm:presLayoutVars>
      </dgm:prSet>
      <dgm:spPr/>
    </dgm:pt>
    <dgm:pt modelId="{1AD5380F-DA59-4205-ADB3-3F0F92F893A2}" type="pres">
      <dgm:prSet presAssocID="{85606D04-6064-4CA9-9319-4B14188E4145}" presName="spacing" presStyleCnt="0"/>
      <dgm:spPr/>
    </dgm:pt>
    <dgm:pt modelId="{3026B6C3-3C50-4DB6-83A5-AB3F56D0ACF4}" type="pres">
      <dgm:prSet presAssocID="{66708C71-143C-480A-AD32-CB1D38576937}" presName="linNode" presStyleCnt="0"/>
      <dgm:spPr/>
    </dgm:pt>
    <dgm:pt modelId="{06EE5031-C59F-49DA-BCBB-93A3D5A2A352}" type="pres">
      <dgm:prSet presAssocID="{66708C71-143C-480A-AD32-CB1D38576937}" presName="parentShp" presStyleLbl="node1" presStyleIdx="3" presStyleCnt="5" custLinFactY="-100000" custLinFactNeighborX="0" custLinFactNeighborY="-115772">
        <dgm:presLayoutVars>
          <dgm:bulletEnabled val="1"/>
        </dgm:presLayoutVars>
      </dgm:prSet>
      <dgm:spPr/>
    </dgm:pt>
    <dgm:pt modelId="{770152C6-7BEE-4D89-903B-1EAF6841E15D}" type="pres">
      <dgm:prSet presAssocID="{66708C71-143C-480A-AD32-CB1D38576937}" presName="childShp" presStyleLbl="bgAccFollowNode1" presStyleIdx="3" presStyleCnt="5">
        <dgm:presLayoutVars>
          <dgm:bulletEnabled val="1"/>
        </dgm:presLayoutVars>
      </dgm:prSet>
      <dgm:spPr/>
    </dgm:pt>
    <dgm:pt modelId="{ECBFE0E9-8A80-41CA-A969-7FB7D93B7D7D}" type="pres">
      <dgm:prSet presAssocID="{6C892F92-8DEF-4D86-9A88-519A3458AA9C}" presName="spacing" presStyleCnt="0"/>
      <dgm:spPr/>
    </dgm:pt>
    <dgm:pt modelId="{229F1350-4B90-4931-AC06-5C063803E088}" type="pres">
      <dgm:prSet presAssocID="{D3BE7F71-DB48-4E0D-912C-B3EADA6CA7B0}" presName="linNode" presStyleCnt="0"/>
      <dgm:spPr/>
    </dgm:pt>
    <dgm:pt modelId="{0354F224-2F31-4BAA-A1F0-23BD4BBD6ABC}" type="pres">
      <dgm:prSet presAssocID="{D3BE7F71-DB48-4E0D-912C-B3EADA6CA7B0}" presName="parentShp" presStyleLbl="node1" presStyleIdx="4" presStyleCnt="5">
        <dgm:presLayoutVars>
          <dgm:bulletEnabled val="1"/>
        </dgm:presLayoutVars>
      </dgm:prSet>
      <dgm:spPr/>
    </dgm:pt>
    <dgm:pt modelId="{F3961516-ECFB-4A9D-AB79-0E8BBCDEAB7A}" type="pres">
      <dgm:prSet presAssocID="{D3BE7F71-DB48-4E0D-912C-B3EADA6CA7B0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891ADC13-D2C9-48DB-8B89-EDEBD194AB4F}" srcId="{DC232200-126B-4575-BD9C-26550E2C6E34}" destId="{78279B7A-55DE-470C-B259-CC785EB7F5B6}" srcOrd="2" destOrd="0" parTransId="{7B1BB9D8-5209-45D3-A688-A520513031E4}" sibTransId="{85606D04-6064-4CA9-9319-4B14188E4145}"/>
    <dgm:cxn modelId="{D8BE2D14-8ADE-4449-9792-5A9CEDBD19BE}" srcId="{DC232200-126B-4575-BD9C-26550E2C6E34}" destId="{A02FE01C-F7AD-4B63-956F-9523E3F3CE5F}" srcOrd="1" destOrd="0" parTransId="{963A28D9-5C72-4001-B2CE-13D9122D2264}" sibTransId="{CC08CC82-52D5-44A2-9200-A6F499CF3E82}"/>
    <dgm:cxn modelId="{7B4B232F-4DDC-436B-AD78-FE89256DEB73}" srcId="{66708C71-143C-480A-AD32-CB1D38576937}" destId="{982FAD4C-91AB-4E50-826B-0F6A24B8BB9C}" srcOrd="0" destOrd="0" parTransId="{DF407D29-0667-47AA-9318-DF5D5F0AE28C}" sibTransId="{2BBFB2A0-966E-4B36-A3FF-CE509D0995DD}"/>
    <dgm:cxn modelId="{5DC09234-3650-4CF3-AD9F-68D7EB22F69B}" srcId="{DC232200-126B-4575-BD9C-26550E2C6E34}" destId="{D3BE7F71-DB48-4E0D-912C-B3EADA6CA7B0}" srcOrd="4" destOrd="0" parTransId="{CAA58CF2-CCC3-472E-9677-BEEAA2FCA505}" sibTransId="{1FBA325B-E375-4F32-B650-B959CA6D40C9}"/>
    <dgm:cxn modelId="{9009303C-49CB-4E80-AD7F-06901052DC63}" type="presOf" srcId="{72F55A70-5434-49B6-AF41-BBE68CCCFD40}" destId="{F07AC6F4-ACC6-4BC3-B0B5-C97342A700A5}" srcOrd="0" destOrd="0" presId="urn:microsoft.com/office/officeart/2005/8/layout/vList6"/>
    <dgm:cxn modelId="{FDB41C4A-1F97-4725-93F4-66F762B076FE}" type="presOf" srcId="{6093002C-C42C-4CBB-87D2-6F8AC0C54035}" destId="{F3961516-ECFB-4A9D-AB79-0E8BBCDEAB7A}" srcOrd="0" destOrd="0" presId="urn:microsoft.com/office/officeart/2005/8/layout/vList6"/>
    <dgm:cxn modelId="{6F2BE08A-3ED2-4D12-8BA7-3AFE36640585}" type="presOf" srcId="{C499EB6A-67BC-4997-A76F-E8C3F26AB0BB}" destId="{258C6C9C-3122-4233-8651-A9CDFD42E201}" srcOrd="0" destOrd="0" presId="urn:microsoft.com/office/officeart/2005/8/layout/vList6"/>
    <dgm:cxn modelId="{F08CBF8F-6546-4D77-A31A-B5603F908F0A}" type="presOf" srcId="{413459B5-C194-4739-8579-D5C88532BD2B}" destId="{D25DA30E-44A1-4537-B0F8-7F8C709FC48D}" srcOrd="0" destOrd="0" presId="urn:microsoft.com/office/officeart/2005/8/layout/vList6"/>
    <dgm:cxn modelId="{C8C3DB93-69ED-422B-BCEB-AFBF2AF7780E}" type="presOf" srcId="{66708C71-143C-480A-AD32-CB1D38576937}" destId="{06EE5031-C59F-49DA-BCBB-93A3D5A2A352}" srcOrd="0" destOrd="0" presId="urn:microsoft.com/office/officeart/2005/8/layout/vList6"/>
    <dgm:cxn modelId="{839DEFA6-D2D2-4E62-81C7-DEFAA3419C86}" srcId="{DC232200-126B-4575-BD9C-26550E2C6E34}" destId="{C499EB6A-67BC-4997-A76F-E8C3F26AB0BB}" srcOrd="0" destOrd="0" parTransId="{C9BDA0A2-8509-4B62-AC76-7DA36A928F16}" sibTransId="{C3534528-DFA9-4927-8DE0-543CB9A370E0}"/>
    <dgm:cxn modelId="{F9A9C2AF-7642-45AD-9B2D-6278FDE6E5C5}" srcId="{78279B7A-55DE-470C-B259-CC785EB7F5B6}" destId="{546CD940-4836-4847-8CBC-570BC5992A6B}" srcOrd="0" destOrd="0" parTransId="{AC32ADA1-F97E-46A3-9546-3E6C238D6798}" sibTransId="{679EBBE4-E679-4328-AC57-708F93B029C0}"/>
    <dgm:cxn modelId="{F2C32CB2-CCDF-4503-874B-464965F478D8}" type="presOf" srcId="{D3BE7F71-DB48-4E0D-912C-B3EADA6CA7B0}" destId="{0354F224-2F31-4BAA-A1F0-23BD4BBD6ABC}" srcOrd="0" destOrd="0" presId="urn:microsoft.com/office/officeart/2005/8/layout/vList6"/>
    <dgm:cxn modelId="{269BC3B4-C354-4109-8FB6-1C8099E129CD}" type="presOf" srcId="{982FAD4C-91AB-4E50-826B-0F6A24B8BB9C}" destId="{770152C6-7BEE-4D89-903B-1EAF6841E15D}" srcOrd="0" destOrd="0" presId="urn:microsoft.com/office/officeart/2005/8/layout/vList6"/>
    <dgm:cxn modelId="{4BB3BEC3-8D66-4767-90B2-E2BDEC87B490}" srcId="{D3BE7F71-DB48-4E0D-912C-B3EADA6CA7B0}" destId="{6093002C-C42C-4CBB-87D2-6F8AC0C54035}" srcOrd="0" destOrd="0" parTransId="{F4D53243-C3D2-4F75-8857-9B2A3636A876}" sibTransId="{9753B942-E0EF-45EC-A89C-6437C393B1B8}"/>
    <dgm:cxn modelId="{1A9D5CCB-7228-47C8-B690-1B7F19920B50}" srcId="{C499EB6A-67BC-4997-A76F-E8C3F26AB0BB}" destId="{72F55A70-5434-49B6-AF41-BBE68CCCFD40}" srcOrd="0" destOrd="0" parTransId="{AED1AB0E-C663-4171-97A3-086578E27C3A}" sibTransId="{B1C205A1-E259-42E0-AF6B-5532C0074843}"/>
    <dgm:cxn modelId="{FE0469E2-AB15-4C84-BC3A-64E8769115A2}" srcId="{DC232200-126B-4575-BD9C-26550E2C6E34}" destId="{66708C71-143C-480A-AD32-CB1D38576937}" srcOrd="3" destOrd="0" parTransId="{47274D3F-F4FD-48DF-9485-4EE9F9B15216}" sibTransId="{6C892F92-8DEF-4D86-9A88-519A3458AA9C}"/>
    <dgm:cxn modelId="{0277F9E5-1653-4947-B86F-7C4400C9791E}" srcId="{A02FE01C-F7AD-4B63-956F-9523E3F3CE5F}" destId="{413459B5-C194-4739-8579-D5C88532BD2B}" srcOrd="0" destOrd="0" parTransId="{F1A2507F-BB57-47DF-B295-642E3A475D65}" sibTransId="{C4B99067-17FC-4E90-B9BA-C760C865B625}"/>
    <dgm:cxn modelId="{9D7EB6E6-A6D3-47E4-9D4B-E499D2742380}" type="presOf" srcId="{78279B7A-55DE-470C-B259-CC785EB7F5B6}" destId="{6C0410DD-40E5-4E45-AFAE-7649456E9C26}" srcOrd="0" destOrd="0" presId="urn:microsoft.com/office/officeart/2005/8/layout/vList6"/>
    <dgm:cxn modelId="{49767DEA-4C97-40CB-8862-7A740DD09CF5}" type="presOf" srcId="{546CD940-4836-4847-8CBC-570BC5992A6B}" destId="{0330AC79-086E-4963-A84A-B35F83A8AC83}" srcOrd="0" destOrd="0" presId="urn:microsoft.com/office/officeart/2005/8/layout/vList6"/>
    <dgm:cxn modelId="{57E776F7-CB96-4F5F-9681-3685CD780F7B}" type="presOf" srcId="{A02FE01C-F7AD-4B63-956F-9523E3F3CE5F}" destId="{2E54C941-940E-4AEB-A2E6-2EA462F1A9A7}" srcOrd="0" destOrd="0" presId="urn:microsoft.com/office/officeart/2005/8/layout/vList6"/>
    <dgm:cxn modelId="{467260FE-BA7C-467A-AB65-0276BFF8943E}" type="presOf" srcId="{DC232200-126B-4575-BD9C-26550E2C6E34}" destId="{ED7C0673-B68E-4451-BB1E-56291024F25E}" srcOrd="0" destOrd="0" presId="urn:microsoft.com/office/officeart/2005/8/layout/vList6"/>
    <dgm:cxn modelId="{2FE71EF0-7858-40AA-9C85-7C5051AA3D3C}" type="presParOf" srcId="{ED7C0673-B68E-4451-BB1E-56291024F25E}" destId="{22C4547E-0D59-4042-9B76-1479B2B9A024}" srcOrd="0" destOrd="0" presId="urn:microsoft.com/office/officeart/2005/8/layout/vList6"/>
    <dgm:cxn modelId="{1F96DBCA-D3E9-4966-AAB6-39ED567C52BD}" type="presParOf" srcId="{22C4547E-0D59-4042-9B76-1479B2B9A024}" destId="{258C6C9C-3122-4233-8651-A9CDFD42E201}" srcOrd="0" destOrd="0" presId="urn:microsoft.com/office/officeart/2005/8/layout/vList6"/>
    <dgm:cxn modelId="{30E98E97-8C1B-46B2-AF8D-81EDA306535E}" type="presParOf" srcId="{22C4547E-0D59-4042-9B76-1479B2B9A024}" destId="{F07AC6F4-ACC6-4BC3-B0B5-C97342A700A5}" srcOrd="1" destOrd="0" presId="urn:microsoft.com/office/officeart/2005/8/layout/vList6"/>
    <dgm:cxn modelId="{46E925A3-E194-472B-B418-719366130667}" type="presParOf" srcId="{ED7C0673-B68E-4451-BB1E-56291024F25E}" destId="{C005AB54-BFA2-4D70-8019-8844B8411228}" srcOrd="1" destOrd="0" presId="urn:microsoft.com/office/officeart/2005/8/layout/vList6"/>
    <dgm:cxn modelId="{B3A857F2-98B4-4057-9FF9-CF4D29BA6F9B}" type="presParOf" srcId="{ED7C0673-B68E-4451-BB1E-56291024F25E}" destId="{0D2DBD4D-6CD8-4040-AF62-0E20949CAEB9}" srcOrd="2" destOrd="0" presId="urn:microsoft.com/office/officeart/2005/8/layout/vList6"/>
    <dgm:cxn modelId="{C1EE520F-E37F-48DE-A744-41D4D12BD7C3}" type="presParOf" srcId="{0D2DBD4D-6CD8-4040-AF62-0E20949CAEB9}" destId="{2E54C941-940E-4AEB-A2E6-2EA462F1A9A7}" srcOrd="0" destOrd="0" presId="urn:microsoft.com/office/officeart/2005/8/layout/vList6"/>
    <dgm:cxn modelId="{1BA91C7F-6BEB-4040-B958-2C91EB9C8174}" type="presParOf" srcId="{0D2DBD4D-6CD8-4040-AF62-0E20949CAEB9}" destId="{D25DA30E-44A1-4537-B0F8-7F8C709FC48D}" srcOrd="1" destOrd="0" presId="urn:microsoft.com/office/officeart/2005/8/layout/vList6"/>
    <dgm:cxn modelId="{86C2B50D-2390-4427-A72F-FC7F6D2F15E7}" type="presParOf" srcId="{ED7C0673-B68E-4451-BB1E-56291024F25E}" destId="{86B64070-CA1C-4330-BB7D-68D19EF235C4}" srcOrd="3" destOrd="0" presId="urn:microsoft.com/office/officeart/2005/8/layout/vList6"/>
    <dgm:cxn modelId="{E62A4EBF-DFA9-432E-8824-5FBF6FE2553C}" type="presParOf" srcId="{ED7C0673-B68E-4451-BB1E-56291024F25E}" destId="{288E0E43-7918-417F-A338-6D7B2557F353}" srcOrd="4" destOrd="0" presId="urn:microsoft.com/office/officeart/2005/8/layout/vList6"/>
    <dgm:cxn modelId="{9AAAF8AB-216E-444D-89B0-8A4C277DAE65}" type="presParOf" srcId="{288E0E43-7918-417F-A338-6D7B2557F353}" destId="{6C0410DD-40E5-4E45-AFAE-7649456E9C26}" srcOrd="0" destOrd="0" presId="urn:microsoft.com/office/officeart/2005/8/layout/vList6"/>
    <dgm:cxn modelId="{527CCD42-023E-4739-B515-0F9C667D0B9E}" type="presParOf" srcId="{288E0E43-7918-417F-A338-6D7B2557F353}" destId="{0330AC79-086E-4963-A84A-B35F83A8AC83}" srcOrd="1" destOrd="0" presId="urn:microsoft.com/office/officeart/2005/8/layout/vList6"/>
    <dgm:cxn modelId="{C5C15E52-2C0E-46A4-A6B2-EE9DBFF89B5D}" type="presParOf" srcId="{ED7C0673-B68E-4451-BB1E-56291024F25E}" destId="{1AD5380F-DA59-4205-ADB3-3F0F92F893A2}" srcOrd="5" destOrd="0" presId="urn:microsoft.com/office/officeart/2005/8/layout/vList6"/>
    <dgm:cxn modelId="{6A429A6E-75D0-4905-A371-2EB9403BA609}" type="presParOf" srcId="{ED7C0673-B68E-4451-BB1E-56291024F25E}" destId="{3026B6C3-3C50-4DB6-83A5-AB3F56D0ACF4}" srcOrd="6" destOrd="0" presId="urn:microsoft.com/office/officeart/2005/8/layout/vList6"/>
    <dgm:cxn modelId="{152E6EAA-5864-4051-A15A-B8FEA46923D3}" type="presParOf" srcId="{3026B6C3-3C50-4DB6-83A5-AB3F56D0ACF4}" destId="{06EE5031-C59F-49DA-BCBB-93A3D5A2A352}" srcOrd="0" destOrd="0" presId="urn:microsoft.com/office/officeart/2005/8/layout/vList6"/>
    <dgm:cxn modelId="{7CB48999-6A6F-45F8-B8D6-3BFB07FA11FA}" type="presParOf" srcId="{3026B6C3-3C50-4DB6-83A5-AB3F56D0ACF4}" destId="{770152C6-7BEE-4D89-903B-1EAF6841E15D}" srcOrd="1" destOrd="0" presId="urn:microsoft.com/office/officeart/2005/8/layout/vList6"/>
    <dgm:cxn modelId="{DF152F18-A2AA-4A86-AA72-289E54E5D9C4}" type="presParOf" srcId="{ED7C0673-B68E-4451-BB1E-56291024F25E}" destId="{ECBFE0E9-8A80-41CA-A969-7FB7D93B7D7D}" srcOrd="7" destOrd="0" presId="urn:microsoft.com/office/officeart/2005/8/layout/vList6"/>
    <dgm:cxn modelId="{6D6F57DC-8EF6-48E3-8E63-F09CB4515C25}" type="presParOf" srcId="{ED7C0673-B68E-4451-BB1E-56291024F25E}" destId="{229F1350-4B90-4931-AC06-5C063803E088}" srcOrd="8" destOrd="0" presId="urn:microsoft.com/office/officeart/2005/8/layout/vList6"/>
    <dgm:cxn modelId="{4D824EF5-1A19-43C4-B5B2-D0F1B6941551}" type="presParOf" srcId="{229F1350-4B90-4931-AC06-5C063803E088}" destId="{0354F224-2F31-4BAA-A1F0-23BD4BBD6ABC}" srcOrd="0" destOrd="0" presId="urn:microsoft.com/office/officeart/2005/8/layout/vList6"/>
    <dgm:cxn modelId="{349A0DBB-7638-4D79-AC81-DE8DAC3C8595}" type="presParOf" srcId="{229F1350-4B90-4931-AC06-5C063803E088}" destId="{F3961516-ECFB-4A9D-AB79-0E8BBCDEAB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9F07D0-8297-4438-8D48-085349C26559}" type="doc">
      <dgm:prSet loTypeId="urn:microsoft.com/office/officeart/2005/8/layout/gear1" loCatId="cycle" qsTypeId="urn:microsoft.com/office/officeart/2005/8/quickstyle/3d2" qsCatId="3D" csTypeId="urn:microsoft.com/office/officeart/2005/8/colors/accent1_2" csCatId="accent1" phldr="1"/>
      <dgm:spPr/>
    </dgm:pt>
    <dgm:pt modelId="{8FD7A2E0-8B26-4BB2-BB67-257BA7B1DFAD}">
      <dgm:prSet phldrT="[Texto]"/>
      <dgm:spPr/>
      <dgm:t>
        <a:bodyPr/>
        <a:lstStyle/>
        <a:p>
          <a:pPr>
            <a:buNone/>
          </a:pPr>
          <a:r>
            <a:rPr lang="es-EC" dirty="0">
              <a:latin typeface="Candara" panose="020E0502030303020204" pitchFamily="34" charset="0"/>
            </a:rPr>
            <a:t>En 2025 alcanzaron un total de 5.794 metros lineales</a:t>
          </a:r>
        </a:p>
      </dgm:t>
    </dgm:pt>
    <dgm:pt modelId="{D8CD8B1D-F4F0-4BEC-A8A7-54CF2E3B2B97}" type="parTrans" cxnId="{ABE20A73-A526-48FD-9078-ED6D68983288}">
      <dgm:prSet/>
      <dgm:spPr/>
      <dgm:t>
        <a:bodyPr/>
        <a:lstStyle/>
        <a:p>
          <a:endParaRPr lang="es-EC"/>
        </a:p>
      </dgm:t>
    </dgm:pt>
    <dgm:pt modelId="{1CC6CF6F-2B1F-4C80-8A5E-4F343257341F}" type="sibTrans" cxnId="{ABE20A73-A526-48FD-9078-ED6D68983288}">
      <dgm:prSet/>
      <dgm:spPr/>
      <dgm:t>
        <a:bodyPr/>
        <a:lstStyle/>
        <a:p>
          <a:endParaRPr lang="es-EC"/>
        </a:p>
      </dgm:t>
    </dgm:pt>
    <dgm:pt modelId="{CA00A088-7CEB-4AFB-BE81-88C1FC2497EE}">
      <dgm:prSet phldrT="[Texto]"/>
      <dgm:spPr/>
      <dgm:t>
        <a:bodyPr/>
        <a:lstStyle/>
        <a:p>
          <a:r>
            <a:rPr lang="es-EC" dirty="0">
              <a:latin typeface="Candara" panose="020E0502030303020204" pitchFamily="34" charset="0"/>
            </a:rPr>
            <a:t>Con un 93% de cobertura, con un total de 15.616 conexiones activas.</a:t>
          </a:r>
        </a:p>
      </dgm:t>
    </dgm:pt>
    <dgm:pt modelId="{31DA7734-2E98-457F-ACC9-1A6493FFECDC}" type="parTrans" cxnId="{9AF83129-925E-47A2-9FA6-012472AD4BD4}">
      <dgm:prSet/>
      <dgm:spPr/>
      <dgm:t>
        <a:bodyPr/>
        <a:lstStyle/>
        <a:p>
          <a:endParaRPr lang="es-EC"/>
        </a:p>
      </dgm:t>
    </dgm:pt>
    <dgm:pt modelId="{4C05808C-93CC-41C9-944E-02CCC591A6EC}" type="sibTrans" cxnId="{9AF83129-925E-47A2-9FA6-012472AD4BD4}">
      <dgm:prSet/>
      <dgm:spPr/>
      <dgm:t>
        <a:bodyPr/>
        <a:lstStyle/>
        <a:p>
          <a:endParaRPr lang="es-EC"/>
        </a:p>
      </dgm:t>
    </dgm:pt>
    <dgm:pt modelId="{1183930E-C816-407B-9415-9BA53B127D0D}">
      <dgm:prSet phldrT="[Texto]"/>
      <dgm:spPr/>
      <dgm:t>
        <a:bodyPr/>
        <a:lstStyle/>
        <a:p>
          <a:pPr>
            <a:buNone/>
          </a:pPr>
          <a:r>
            <a:rPr lang="es-EC" dirty="0">
              <a:latin typeface="Candara" panose="020E0502030303020204" pitchFamily="34" charset="0"/>
            </a:rPr>
            <a:t>Aumento de 383 nuevas conexiones </a:t>
          </a:r>
        </a:p>
      </dgm:t>
    </dgm:pt>
    <dgm:pt modelId="{ABC47427-ADB2-4039-B36D-FAE9414AAB4B}" type="parTrans" cxnId="{E607A476-6829-421F-82B1-BF9F92087741}">
      <dgm:prSet/>
      <dgm:spPr/>
      <dgm:t>
        <a:bodyPr/>
        <a:lstStyle/>
        <a:p>
          <a:endParaRPr lang="es-EC"/>
        </a:p>
      </dgm:t>
    </dgm:pt>
    <dgm:pt modelId="{AB66D462-6DB2-4E67-9D2B-EA6FCEF178BA}" type="sibTrans" cxnId="{E607A476-6829-421F-82B1-BF9F92087741}">
      <dgm:prSet/>
      <dgm:spPr/>
      <dgm:t>
        <a:bodyPr/>
        <a:lstStyle/>
        <a:p>
          <a:endParaRPr lang="es-EC"/>
        </a:p>
      </dgm:t>
    </dgm:pt>
    <dgm:pt modelId="{A73A921C-656F-495A-B5D6-DA431A3FD192}" type="pres">
      <dgm:prSet presAssocID="{129F07D0-8297-4438-8D48-085349C2655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CFA39C2-70FF-4B7B-989E-004E8F9092B4}" type="pres">
      <dgm:prSet presAssocID="{8FD7A2E0-8B26-4BB2-BB67-257BA7B1DFAD}" presName="gear1" presStyleLbl="node1" presStyleIdx="0" presStyleCnt="3" custScaleX="58365" custScaleY="59247" custLinFactNeighborX="15022" custLinFactNeighborY="7054">
        <dgm:presLayoutVars>
          <dgm:chMax val="1"/>
          <dgm:bulletEnabled val="1"/>
        </dgm:presLayoutVars>
      </dgm:prSet>
      <dgm:spPr/>
    </dgm:pt>
    <dgm:pt modelId="{03A42549-C65A-425F-B541-60CCAAD42F7E}" type="pres">
      <dgm:prSet presAssocID="{8FD7A2E0-8B26-4BB2-BB67-257BA7B1DFAD}" presName="gear1srcNode" presStyleLbl="node1" presStyleIdx="0" presStyleCnt="3"/>
      <dgm:spPr/>
    </dgm:pt>
    <dgm:pt modelId="{9247DA9C-6F77-485B-A2F0-BD80CA4D958F}" type="pres">
      <dgm:prSet presAssocID="{8FD7A2E0-8B26-4BB2-BB67-257BA7B1DFAD}" presName="gear1dstNode" presStyleLbl="node1" presStyleIdx="0" presStyleCnt="3"/>
      <dgm:spPr/>
    </dgm:pt>
    <dgm:pt modelId="{C7E0CE83-FBF1-489A-A944-9B534019B967}" type="pres">
      <dgm:prSet presAssocID="{CA00A088-7CEB-4AFB-BE81-88C1FC2497EE}" presName="gear2" presStyleLbl="node1" presStyleIdx="1" presStyleCnt="3" custLinFactNeighborX="32638" custLinFactNeighborY="48560">
        <dgm:presLayoutVars>
          <dgm:chMax val="1"/>
          <dgm:bulletEnabled val="1"/>
        </dgm:presLayoutVars>
      </dgm:prSet>
      <dgm:spPr/>
    </dgm:pt>
    <dgm:pt modelId="{8C5813D4-AAC6-4B30-945A-0DA320A877CF}" type="pres">
      <dgm:prSet presAssocID="{CA00A088-7CEB-4AFB-BE81-88C1FC2497EE}" presName="gear2srcNode" presStyleLbl="node1" presStyleIdx="1" presStyleCnt="3"/>
      <dgm:spPr/>
    </dgm:pt>
    <dgm:pt modelId="{4597F019-06DA-41BB-BBE4-2974DF085C29}" type="pres">
      <dgm:prSet presAssocID="{CA00A088-7CEB-4AFB-BE81-88C1FC2497EE}" presName="gear2dstNode" presStyleLbl="node1" presStyleIdx="1" presStyleCnt="3"/>
      <dgm:spPr/>
    </dgm:pt>
    <dgm:pt modelId="{95E72610-C270-4E4E-99C5-A18CD7059EA9}" type="pres">
      <dgm:prSet presAssocID="{1183930E-C816-407B-9415-9BA53B127D0D}" presName="gear3" presStyleLbl="node1" presStyleIdx="2" presStyleCnt="3" custLinFactNeighborX="20804" custLinFactNeighborY="36371"/>
      <dgm:spPr/>
    </dgm:pt>
    <dgm:pt modelId="{946D5B16-927D-4E98-9E48-1D88A3C6A464}" type="pres">
      <dgm:prSet presAssocID="{1183930E-C816-407B-9415-9BA53B127D0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9CE0A62-BC1B-47D9-9A29-74B017A251BD}" type="pres">
      <dgm:prSet presAssocID="{1183930E-C816-407B-9415-9BA53B127D0D}" presName="gear3srcNode" presStyleLbl="node1" presStyleIdx="2" presStyleCnt="3"/>
      <dgm:spPr/>
    </dgm:pt>
    <dgm:pt modelId="{F454E2FF-2F51-4AA2-8990-A2E9E28CCF76}" type="pres">
      <dgm:prSet presAssocID="{1183930E-C816-407B-9415-9BA53B127D0D}" presName="gear3dstNode" presStyleLbl="node1" presStyleIdx="2" presStyleCnt="3"/>
      <dgm:spPr/>
    </dgm:pt>
    <dgm:pt modelId="{3402E6EC-9AF4-4024-BF85-E9A331DA91E8}" type="pres">
      <dgm:prSet presAssocID="{1CC6CF6F-2B1F-4C80-8A5E-4F343257341F}" presName="connector1" presStyleLbl="sibTrans2D1" presStyleIdx="0" presStyleCnt="3" custScaleX="48771" custScaleY="61966" custLinFactNeighborX="12821" custLinFactNeighborY="9971"/>
      <dgm:spPr/>
    </dgm:pt>
    <dgm:pt modelId="{659FAFFB-4730-4806-8D09-3CD740115703}" type="pres">
      <dgm:prSet presAssocID="{4C05808C-93CC-41C9-944E-02CCC591A6EC}" presName="connector2" presStyleLbl="sibTrans2D1" presStyleIdx="1" presStyleCnt="3" custLinFactNeighborX="22754" custLinFactNeighborY="46772"/>
      <dgm:spPr/>
    </dgm:pt>
    <dgm:pt modelId="{30CCCCDE-45A0-412A-A28D-5AEEA807227E}" type="pres">
      <dgm:prSet presAssocID="{AB66D462-6DB2-4E67-9D2B-EA6FCEF178BA}" presName="connector3" presStyleLbl="sibTrans2D1" presStyleIdx="2" presStyleCnt="3" custLinFactNeighborX="21196" custLinFactNeighborY="32249"/>
      <dgm:spPr/>
    </dgm:pt>
  </dgm:ptLst>
  <dgm:cxnLst>
    <dgm:cxn modelId="{91C6581E-6F96-4809-AEF8-556E1BF6BA50}" type="presOf" srcId="{1183930E-C816-407B-9415-9BA53B127D0D}" destId="{69CE0A62-BC1B-47D9-9A29-74B017A251BD}" srcOrd="2" destOrd="0" presId="urn:microsoft.com/office/officeart/2005/8/layout/gear1"/>
    <dgm:cxn modelId="{9AF83129-925E-47A2-9FA6-012472AD4BD4}" srcId="{129F07D0-8297-4438-8D48-085349C26559}" destId="{CA00A088-7CEB-4AFB-BE81-88C1FC2497EE}" srcOrd="1" destOrd="0" parTransId="{31DA7734-2E98-457F-ACC9-1A6493FFECDC}" sibTransId="{4C05808C-93CC-41C9-944E-02CCC591A6EC}"/>
    <dgm:cxn modelId="{BDF19C61-FEF5-4F0D-B83F-18518DC76BCB}" type="presOf" srcId="{4C05808C-93CC-41C9-944E-02CCC591A6EC}" destId="{659FAFFB-4730-4806-8D09-3CD740115703}" srcOrd="0" destOrd="0" presId="urn:microsoft.com/office/officeart/2005/8/layout/gear1"/>
    <dgm:cxn modelId="{B1B03768-3142-46AD-B637-1E8E4E6A8973}" type="presOf" srcId="{CA00A088-7CEB-4AFB-BE81-88C1FC2497EE}" destId="{4597F019-06DA-41BB-BBE4-2974DF085C29}" srcOrd="2" destOrd="0" presId="urn:microsoft.com/office/officeart/2005/8/layout/gear1"/>
    <dgm:cxn modelId="{B04AC96D-A28E-4E64-B623-EABA5C24070B}" type="presOf" srcId="{AB66D462-6DB2-4E67-9D2B-EA6FCEF178BA}" destId="{30CCCCDE-45A0-412A-A28D-5AEEA807227E}" srcOrd="0" destOrd="0" presId="urn:microsoft.com/office/officeart/2005/8/layout/gear1"/>
    <dgm:cxn modelId="{ABE20A73-A526-48FD-9078-ED6D68983288}" srcId="{129F07D0-8297-4438-8D48-085349C26559}" destId="{8FD7A2E0-8B26-4BB2-BB67-257BA7B1DFAD}" srcOrd="0" destOrd="0" parTransId="{D8CD8B1D-F4F0-4BEC-A8A7-54CF2E3B2B97}" sibTransId="{1CC6CF6F-2B1F-4C80-8A5E-4F343257341F}"/>
    <dgm:cxn modelId="{1A063C73-3B26-4CEE-91DD-70654622E4B3}" type="presOf" srcId="{1CC6CF6F-2B1F-4C80-8A5E-4F343257341F}" destId="{3402E6EC-9AF4-4024-BF85-E9A331DA91E8}" srcOrd="0" destOrd="0" presId="urn:microsoft.com/office/officeart/2005/8/layout/gear1"/>
    <dgm:cxn modelId="{E607A476-6829-421F-82B1-BF9F92087741}" srcId="{129F07D0-8297-4438-8D48-085349C26559}" destId="{1183930E-C816-407B-9415-9BA53B127D0D}" srcOrd="2" destOrd="0" parTransId="{ABC47427-ADB2-4039-B36D-FAE9414AAB4B}" sibTransId="{AB66D462-6DB2-4E67-9D2B-EA6FCEF178BA}"/>
    <dgm:cxn modelId="{A5972D8F-E4D9-48BC-B7C6-4C34F4A5C7E2}" type="presOf" srcId="{8FD7A2E0-8B26-4BB2-BB67-257BA7B1DFAD}" destId="{9247DA9C-6F77-485B-A2F0-BD80CA4D958F}" srcOrd="2" destOrd="0" presId="urn:microsoft.com/office/officeart/2005/8/layout/gear1"/>
    <dgm:cxn modelId="{83DF88C1-BE78-4C60-A2DA-456F5BA8AE1B}" type="presOf" srcId="{1183930E-C816-407B-9415-9BA53B127D0D}" destId="{F454E2FF-2F51-4AA2-8990-A2E9E28CCF76}" srcOrd="3" destOrd="0" presId="urn:microsoft.com/office/officeart/2005/8/layout/gear1"/>
    <dgm:cxn modelId="{584AC5D9-F0FD-4634-8AAC-E43628C8D5CF}" type="presOf" srcId="{CA00A088-7CEB-4AFB-BE81-88C1FC2497EE}" destId="{8C5813D4-AAC6-4B30-945A-0DA320A877CF}" srcOrd="1" destOrd="0" presId="urn:microsoft.com/office/officeart/2005/8/layout/gear1"/>
    <dgm:cxn modelId="{F06B2ADB-71D7-40B9-9302-5014C11CE3D6}" type="presOf" srcId="{1183930E-C816-407B-9415-9BA53B127D0D}" destId="{946D5B16-927D-4E98-9E48-1D88A3C6A464}" srcOrd="1" destOrd="0" presId="urn:microsoft.com/office/officeart/2005/8/layout/gear1"/>
    <dgm:cxn modelId="{202055DD-F2EC-4300-917D-A8B49F56EED9}" type="presOf" srcId="{CA00A088-7CEB-4AFB-BE81-88C1FC2497EE}" destId="{C7E0CE83-FBF1-489A-A944-9B534019B967}" srcOrd="0" destOrd="0" presId="urn:microsoft.com/office/officeart/2005/8/layout/gear1"/>
    <dgm:cxn modelId="{901E90E7-94E0-4ED7-9DB9-E1A3BB9CC56E}" type="presOf" srcId="{8FD7A2E0-8B26-4BB2-BB67-257BA7B1DFAD}" destId="{4CFA39C2-70FF-4B7B-989E-004E8F9092B4}" srcOrd="0" destOrd="0" presId="urn:microsoft.com/office/officeart/2005/8/layout/gear1"/>
    <dgm:cxn modelId="{10B717F0-B3D7-46C2-9448-253FFDE9C90B}" type="presOf" srcId="{129F07D0-8297-4438-8D48-085349C26559}" destId="{A73A921C-656F-495A-B5D6-DA431A3FD192}" srcOrd="0" destOrd="0" presId="urn:microsoft.com/office/officeart/2005/8/layout/gear1"/>
    <dgm:cxn modelId="{23226CF1-9463-4AE7-9A5D-FB0A27359BF2}" type="presOf" srcId="{8FD7A2E0-8B26-4BB2-BB67-257BA7B1DFAD}" destId="{03A42549-C65A-425F-B541-60CCAAD42F7E}" srcOrd="1" destOrd="0" presId="urn:microsoft.com/office/officeart/2005/8/layout/gear1"/>
    <dgm:cxn modelId="{4EB911F4-CFE2-4556-8434-57FB33D4317B}" type="presOf" srcId="{1183930E-C816-407B-9415-9BA53B127D0D}" destId="{95E72610-C270-4E4E-99C5-A18CD7059EA9}" srcOrd="0" destOrd="0" presId="urn:microsoft.com/office/officeart/2005/8/layout/gear1"/>
    <dgm:cxn modelId="{A30777D8-9535-4DFF-9393-E26BC738C0A4}" type="presParOf" srcId="{A73A921C-656F-495A-B5D6-DA431A3FD192}" destId="{4CFA39C2-70FF-4B7B-989E-004E8F9092B4}" srcOrd="0" destOrd="0" presId="urn:microsoft.com/office/officeart/2005/8/layout/gear1"/>
    <dgm:cxn modelId="{8FFC50B5-7D27-4663-B649-D195BEB8F738}" type="presParOf" srcId="{A73A921C-656F-495A-B5D6-DA431A3FD192}" destId="{03A42549-C65A-425F-B541-60CCAAD42F7E}" srcOrd="1" destOrd="0" presId="urn:microsoft.com/office/officeart/2005/8/layout/gear1"/>
    <dgm:cxn modelId="{30D0D53E-E82F-4AE4-8A7A-7B4E95D5C78C}" type="presParOf" srcId="{A73A921C-656F-495A-B5D6-DA431A3FD192}" destId="{9247DA9C-6F77-485B-A2F0-BD80CA4D958F}" srcOrd="2" destOrd="0" presId="urn:microsoft.com/office/officeart/2005/8/layout/gear1"/>
    <dgm:cxn modelId="{E6EA0B14-DB2D-4587-BC41-29FA23AC341C}" type="presParOf" srcId="{A73A921C-656F-495A-B5D6-DA431A3FD192}" destId="{C7E0CE83-FBF1-489A-A944-9B534019B967}" srcOrd="3" destOrd="0" presId="urn:microsoft.com/office/officeart/2005/8/layout/gear1"/>
    <dgm:cxn modelId="{BAD16CC6-8B45-4831-BAFD-356313D6C60F}" type="presParOf" srcId="{A73A921C-656F-495A-B5D6-DA431A3FD192}" destId="{8C5813D4-AAC6-4B30-945A-0DA320A877CF}" srcOrd="4" destOrd="0" presId="urn:microsoft.com/office/officeart/2005/8/layout/gear1"/>
    <dgm:cxn modelId="{230CE836-4E75-4897-9717-D37F5E45B107}" type="presParOf" srcId="{A73A921C-656F-495A-B5D6-DA431A3FD192}" destId="{4597F019-06DA-41BB-BBE4-2974DF085C29}" srcOrd="5" destOrd="0" presId="urn:microsoft.com/office/officeart/2005/8/layout/gear1"/>
    <dgm:cxn modelId="{519F57B9-7875-4E02-B120-07C0873DF222}" type="presParOf" srcId="{A73A921C-656F-495A-B5D6-DA431A3FD192}" destId="{95E72610-C270-4E4E-99C5-A18CD7059EA9}" srcOrd="6" destOrd="0" presId="urn:microsoft.com/office/officeart/2005/8/layout/gear1"/>
    <dgm:cxn modelId="{7170BDBD-1676-4A4F-8FE0-6F9761BBE3CF}" type="presParOf" srcId="{A73A921C-656F-495A-B5D6-DA431A3FD192}" destId="{946D5B16-927D-4E98-9E48-1D88A3C6A464}" srcOrd="7" destOrd="0" presId="urn:microsoft.com/office/officeart/2005/8/layout/gear1"/>
    <dgm:cxn modelId="{8FA24604-58EC-4BA4-82B8-7B3EB0B7C5CC}" type="presParOf" srcId="{A73A921C-656F-495A-B5D6-DA431A3FD192}" destId="{69CE0A62-BC1B-47D9-9A29-74B017A251BD}" srcOrd="8" destOrd="0" presId="urn:microsoft.com/office/officeart/2005/8/layout/gear1"/>
    <dgm:cxn modelId="{3FE5D1F8-DD28-4426-89C8-48311FAFC356}" type="presParOf" srcId="{A73A921C-656F-495A-B5D6-DA431A3FD192}" destId="{F454E2FF-2F51-4AA2-8990-A2E9E28CCF76}" srcOrd="9" destOrd="0" presId="urn:microsoft.com/office/officeart/2005/8/layout/gear1"/>
    <dgm:cxn modelId="{31BF703F-2699-484E-B138-518CEB65E9B1}" type="presParOf" srcId="{A73A921C-656F-495A-B5D6-DA431A3FD192}" destId="{3402E6EC-9AF4-4024-BF85-E9A331DA91E8}" srcOrd="10" destOrd="0" presId="urn:microsoft.com/office/officeart/2005/8/layout/gear1"/>
    <dgm:cxn modelId="{DE72BD97-7445-42BF-82F5-688493BEDC69}" type="presParOf" srcId="{A73A921C-656F-495A-B5D6-DA431A3FD192}" destId="{659FAFFB-4730-4806-8D09-3CD740115703}" srcOrd="11" destOrd="0" presId="urn:microsoft.com/office/officeart/2005/8/layout/gear1"/>
    <dgm:cxn modelId="{20C3B504-E2A6-4D9A-8EC1-28BFD3465B06}" type="presParOf" srcId="{A73A921C-656F-495A-B5D6-DA431A3FD192}" destId="{30CCCCDE-45A0-412A-A28D-5AEEA807227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9F07D0-8297-4438-8D48-085349C26559}" type="doc">
      <dgm:prSet loTypeId="urn:microsoft.com/office/officeart/2005/8/layout/gear1" loCatId="cycle" qsTypeId="urn:microsoft.com/office/officeart/2005/8/quickstyle/3d2" qsCatId="3D" csTypeId="urn:microsoft.com/office/officeart/2005/8/colors/accent1_2" csCatId="accent1" phldr="1"/>
      <dgm:spPr/>
    </dgm:pt>
    <dgm:pt modelId="{1183930E-C816-407B-9415-9BA53B127D0D}">
      <dgm:prSet phldrT="[Texto]"/>
      <dgm:spPr/>
      <dgm:t>
        <a:bodyPr/>
        <a:lstStyle/>
        <a:p>
          <a:pPr>
            <a:buNone/>
          </a:pPr>
          <a:r>
            <a:rPr lang="es-EC" dirty="0">
              <a:latin typeface="Candara" panose="020E0502030303020204" pitchFamily="34" charset="0"/>
            </a:rPr>
            <a:t>Se registra un aumento de 389 conexiones nuevas</a:t>
          </a:r>
        </a:p>
      </dgm:t>
    </dgm:pt>
    <dgm:pt modelId="{ABC47427-ADB2-4039-B36D-FAE9414AAB4B}" type="parTrans" cxnId="{E607A476-6829-421F-82B1-BF9F92087741}">
      <dgm:prSet/>
      <dgm:spPr/>
      <dgm:t>
        <a:bodyPr/>
        <a:lstStyle/>
        <a:p>
          <a:endParaRPr lang="es-EC"/>
        </a:p>
      </dgm:t>
    </dgm:pt>
    <dgm:pt modelId="{AB66D462-6DB2-4E67-9D2B-EA6FCEF178BA}" type="sibTrans" cxnId="{E607A476-6829-421F-82B1-BF9F92087741}">
      <dgm:prSet/>
      <dgm:spPr/>
      <dgm:t>
        <a:bodyPr/>
        <a:lstStyle/>
        <a:p>
          <a:endParaRPr lang="es-EC"/>
        </a:p>
      </dgm:t>
    </dgm:pt>
    <dgm:pt modelId="{CA00A088-7CEB-4AFB-BE81-88C1FC2497EE}">
      <dgm:prSet phldrT="[Texto]"/>
      <dgm:spPr/>
      <dgm:t>
        <a:bodyPr/>
        <a:lstStyle/>
        <a:p>
          <a:r>
            <a:rPr lang="es-EC" dirty="0">
              <a:latin typeface="Candara" panose="020E0502030303020204" pitchFamily="34" charset="0"/>
            </a:rPr>
            <a:t>Se ejecución de más de 10,6 km de red sanitaria.</a:t>
          </a:r>
        </a:p>
      </dgm:t>
    </dgm:pt>
    <dgm:pt modelId="{4C05808C-93CC-41C9-944E-02CCC591A6EC}" type="sibTrans" cxnId="{9AF83129-925E-47A2-9FA6-012472AD4BD4}">
      <dgm:prSet/>
      <dgm:spPr/>
      <dgm:t>
        <a:bodyPr/>
        <a:lstStyle/>
        <a:p>
          <a:endParaRPr lang="es-EC"/>
        </a:p>
      </dgm:t>
    </dgm:pt>
    <dgm:pt modelId="{31DA7734-2E98-457F-ACC9-1A6493FFECDC}" type="parTrans" cxnId="{9AF83129-925E-47A2-9FA6-012472AD4BD4}">
      <dgm:prSet/>
      <dgm:spPr/>
      <dgm:t>
        <a:bodyPr/>
        <a:lstStyle/>
        <a:p>
          <a:endParaRPr lang="es-EC"/>
        </a:p>
      </dgm:t>
    </dgm:pt>
    <dgm:pt modelId="{A73A921C-656F-495A-B5D6-DA431A3FD192}" type="pres">
      <dgm:prSet presAssocID="{129F07D0-8297-4438-8D48-085349C2655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CAAFAB8-B273-47E8-B95B-18334C786AA6}" type="pres">
      <dgm:prSet presAssocID="{CA00A088-7CEB-4AFB-BE81-88C1FC2497EE}" presName="gear1" presStyleLbl="node1" presStyleIdx="0" presStyleCnt="2" custScaleX="80282" custScaleY="82013" custLinFactNeighborX="5160" custLinFactNeighborY="-2462">
        <dgm:presLayoutVars>
          <dgm:chMax val="1"/>
          <dgm:bulletEnabled val="1"/>
        </dgm:presLayoutVars>
      </dgm:prSet>
      <dgm:spPr/>
    </dgm:pt>
    <dgm:pt modelId="{93F93ED1-4679-4160-9002-676EE5B1AA33}" type="pres">
      <dgm:prSet presAssocID="{CA00A088-7CEB-4AFB-BE81-88C1FC2497EE}" presName="gear1srcNode" presStyleLbl="node1" presStyleIdx="0" presStyleCnt="2"/>
      <dgm:spPr/>
    </dgm:pt>
    <dgm:pt modelId="{B00BEDE4-D1F2-4145-B958-0006504298BC}" type="pres">
      <dgm:prSet presAssocID="{CA00A088-7CEB-4AFB-BE81-88C1FC2497EE}" presName="gear1dstNode" presStyleLbl="node1" presStyleIdx="0" presStyleCnt="2"/>
      <dgm:spPr/>
    </dgm:pt>
    <dgm:pt modelId="{22C36C98-D9D3-4FC5-B405-6EAE6AF5541A}" type="pres">
      <dgm:prSet presAssocID="{1183930E-C816-407B-9415-9BA53B127D0D}" presName="gear2" presStyleLbl="node1" presStyleIdx="1" presStyleCnt="2" custLinFactNeighborX="21158" custLinFactNeighborY="-1839">
        <dgm:presLayoutVars>
          <dgm:chMax val="1"/>
          <dgm:bulletEnabled val="1"/>
        </dgm:presLayoutVars>
      </dgm:prSet>
      <dgm:spPr/>
    </dgm:pt>
    <dgm:pt modelId="{DB16966C-3823-46B3-A73F-62584E857126}" type="pres">
      <dgm:prSet presAssocID="{1183930E-C816-407B-9415-9BA53B127D0D}" presName="gear2srcNode" presStyleLbl="node1" presStyleIdx="1" presStyleCnt="2"/>
      <dgm:spPr/>
    </dgm:pt>
    <dgm:pt modelId="{4DC0694F-EEB6-4C90-A581-A86B637B407C}" type="pres">
      <dgm:prSet presAssocID="{1183930E-C816-407B-9415-9BA53B127D0D}" presName="gear2dstNode" presStyleLbl="node1" presStyleIdx="1" presStyleCnt="2"/>
      <dgm:spPr/>
    </dgm:pt>
    <dgm:pt modelId="{6EE62B31-98AC-45D6-95CC-7E8F10662818}" type="pres">
      <dgm:prSet presAssocID="{4C05808C-93CC-41C9-944E-02CCC591A6EC}" presName="connector1" presStyleLbl="sibTrans2D1" presStyleIdx="0" presStyleCnt="2" custLinFactNeighborX="-6931" custLinFactNeighborY="-1051"/>
      <dgm:spPr/>
    </dgm:pt>
    <dgm:pt modelId="{328A4C1C-383D-4999-8685-9D19CACEF7F0}" type="pres">
      <dgm:prSet presAssocID="{AB66D462-6DB2-4E67-9D2B-EA6FCEF178BA}" presName="connector2" presStyleLbl="sibTrans2D1" presStyleIdx="1" presStyleCnt="2" custLinFactNeighborX="15222" custLinFactNeighborY="4481"/>
      <dgm:spPr/>
    </dgm:pt>
  </dgm:ptLst>
  <dgm:cxnLst>
    <dgm:cxn modelId="{C8E02918-DEE0-4955-8409-D7E98DD330C2}" type="presOf" srcId="{1183930E-C816-407B-9415-9BA53B127D0D}" destId="{22C36C98-D9D3-4FC5-B405-6EAE6AF5541A}" srcOrd="0" destOrd="0" presId="urn:microsoft.com/office/officeart/2005/8/layout/gear1"/>
    <dgm:cxn modelId="{9AF83129-925E-47A2-9FA6-012472AD4BD4}" srcId="{129F07D0-8297-4438-8D48-085349C26559}" destId="{CA00A088-7CEB-4AFB-BE81-88C1FC2497EE}" srcOrd="0" destOrd="0" parTransId="{31DA7734-2E98-457F-ACC9-1A6493FFECDC}" sibTransId="{4C05808C-93CC-41C9-944E-02CCC591A6EC}"/>
    <dgm:cxn modelId="{0DBA9E5B-23F4-4FF2-AD0B-3AAA07CAD510}" type="presOf" srcId="{CA00A088-7CEB-4AFB-BE81-88C1FC2497EE}" destId="{B00BEDE4-D1F2-4145-B958-0006504298BC}" srcOrd="2" destOrd="0" presId="urn:microsoft.com/office/officeart/2005/8/layout/gear1"/>
    <dgm:cxn modelId="{AE4A2D73-365C-4555-84EE-D6698CE4DC47}" type="presOf" srcId="{1183930E-C816-407B-9415-9BA53B127D0D}" destId="{DB16966C-3823-46B3-A73F-62584E857126}" srcOrd="1" destOrd="0" presId="urn:microsoft.com/office/officeart/2005/8/layout/gear1"/>
    <dgm:cxn modelId="{E607A476-6829-421F-82B1-BF9F92087741}" srcId="{129F07D0-8297-4438-8D48-085349C26559}" destId="{1183930E-C816-407B-9415-9BA53B127D0D}" srcOrd="1" destOrd="0" parTransId="{ABC47427-ADB2-4039-B36D-FAE9414AAB4B}" sibTransId="{AB66D462-6DB2-4E67-9D2B-EA6FCEF178BA}"/>
    <dgm:cxn modelId="{163AC499-57C2-4935-BCB3-63A2D62F5857}" type="presOf" srcId="{1183930E-C816-407B-9415-9BA53B127D0D}" destId="{4DC0694F-EEB6-4C90-A581-A86B637B407C}" srcOrd="2" destOrd="0" presId="urn:microsoft.com/office/officeart/2005/8/layout/gear1"/>
    <dgm:cxn modelId="{167566A4-17B6-48DA-B4B7-56E6791F51FA}" type="presOf" srcId="{CA00A088-7CEB-4AFB-BE81-88C1FC2497EE}" destId="{93F93ED1-4679-4160-9002-676EE5B1AA33}" srcOrd="1" destOrd="0" presId="urn:microsoft.com/office/officeart/2005/8/layout/gear1"/>
    <dgm:cxn modelId="{6855A0BB-30C9-411B-BDE1-6DB982A3D483}" type="presOf" srcId="{CA00A088-7CEB-4AFB-BE81-88C1FC2497EE}" destId="{3CAAFAB8-B273-47E8-B95B-18334C786AA6}" srcOrd="0" destOrd="0" presId="urn:microsoft.com/office/officeart/2005/8/layout/gear1"/>
    <dgm:cxn modelId="{10B717F0-B3D7-46C2-9448-253FFDE9C90B}" type="presOf" srcId="{129F07D0-8297-4438-8D48-085349C26559}" destId="{A73A921C-656F-495A-B5D6-DA431A3FD192}" srcOrd="0" destOrd="0" presId="urn:microsoft.com/office/officeart/2005/8/layout/gear1"/>
    <dgm:cxn modelId="{9360FDF6-E3DB-4DD4-BD03-E16F9833B181}" type="presOf" srcId="{AB66D462-6DB2-4E67-9D2B-EA6FCEF178BA}" destId="{328A4C1C-383D-4999-8685-9D19CACEF7F0}" srcOrd="0" destOrd="0" presId="urn:microsoft.com/office/officeart/2005/8/layout/gear1"/>
    <dgm:cxn modelId="{4268C3FF-7C9A-4CC5-A412-9E3BD59197DC}" type="presOf" srcId="{4C05808C-93CC-41C9-944E-02CCC591A6EC}" destId="{6EE62B31-98AC-45D6-95CC-7E8F10662818}" srcOrd="0" destOrd="0" presId="urn:microsoft.com/office/officeart/2005/8/layout/gear1"/>
    <dgm:cxn modelId="{699BE8EF-0D9F-4A76-B15C-03FADD692CDF}" type="presParOf" srcId="{A73A921C-656F-495A-B5D6-DA431A3FD192}" destId="{3CAAFAB8-B273-47E8-B95B-18334C786AA6}" srcOrd="0" destOrd="0" presId="urn:microsoft.com/office/officeart/2005/8/layout/gear1"/>
    <dgm:cxn modelId="{45FB38B5-F9B6-4022-8A99-6D9D3DC4345B}" type="presParOf" srcId="{A73A921C-656F-495A-B5D6-DA431A3FD192}" destId="{93F93ED1-4679-4160-9002-676EE5B1AA33}" srcOrd="1" destOrd="0" presId="urn:microsoft.com/office/officeart/2005/8/layout/gear1"/>
    <dgm:cxn modelId="{4BA2374A-B175-4718-A5D6-D1BCA7914E7B}" type="presParOf" srcId="{A73A921C-656F-495A-B5D6-DA431A3FD192}" destId="{B00BEDE4-D1F2-4145-B958-0006504298BC}" srcOrd="2" destOrd="0" presId="urn:microsoft.com/office/officeart/2005/8/layout/gear1"/>
    <dgm:cxn modelId="{D3FA6E74-9F74-4ACE-9769-59C5B0882B95}" type="presParOf" srcId="{A73A921C-656F-495A-B5D6-DA431A3FD192}" destId="{22C36C98-D9D3-4FC5-B405-6EAE6AF5541A}" srcOrd="3" destOrd="0" presId="urn:microsoft.com/office/officeart/2005/8/layout/gear1"/>
    <dgm:cxn modelId="{AC0716A7-89D2-4304-B246-6B30E57ADBCC}" type="presParOf" srcId="{A73A921C-656F-495A-B5D6-DA431A3FD192}" destId="{DB16966C-3823-46B3-A73F-62584E857126}" srcOrd="4" destOrd="0" presId="urn:microsoft.com/office/officeart/2005/8/layout/gear1"/>
    <dgm:cxn modelId="{7E27C364-FE5C-4BE9-AE4B-09F4417744B3}" type="presParOf" srcId="{A73A921C-656F-495A-B5D6-DA431A3FD192}" destId="{4DC0694F-EEB6-4C90-A581-A86B637B407C}" srcOrd="5" destOrd="0" presId="urn:microsoft.com/office/officeart/2005/8/layout/gear1"/>
    <dgm:cxn modelId="{E897036C-72B4-4A8E-AB62-F76DA0F34280}" type="presParOf" srcId="{A73A921C-656F-495A-B5D6-DA431A3FD192}" destId="{6EE62B31-98AC-45D6-95CC-7E8F10662818}" srcOrd="6" destOrd="0" presId="urn:microsoft.com/office/officeart/2005/8/layout/gear1"/>
    <dgm:cxn modelId="{DA1BB1F7-1DCB-4DB3-A468-BC53C5B3FD27}" type="presParOf" srcId="{A73A921C-656F-495A-B5D6-DA431A3FD192}" destId="{328A4C1C-383D-4999-8685-9D19CACEF7F0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93AF2B-B933-46A2-945F-4113A11ADDB6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5CCEAAF-CBC9-40DD-BC8E-9B263B3663AA}">
      <dgm:prSet phldrT="[Texto]" custT="1"/>
      <dgm:spPr/>
      <dgm:t>
        <a:bodyPr/>
        <a:lstStyle/>
        <a:p>
          <a:r>
            <a:rPr lang="es-ES" sz="1050">
              <a:latin typeface="Cambria" panose="02040503050406030204" pitchFamily="18" charset="0"/>
              <a:ea typeface="Cambria" panose="02040503050406030204" pitchFamily="18" charset="0"/>
            </a:rPr>
            <a:t>Adquisición e instalación de 4 generadores eléctricos en las estaciones de bombeo</a:t>
          </a:r>
          <a:endParaRPr lang="es-EC" sz="105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99D796F-A502-481A-A863-2B6AC3164490}" type="parTrans" cxnId="{88315B03-219A-4818-A3DC-F8CD1DFD8A51}">
      <dgm:prSet/>
      <dgm:spPr/>
      <dgm:t>
        <a:bodyPr/>
        <a:lstStyle/>
        <a:p>
          <a:endParaRPr lang="es-EC"/>
        </a:p>
      </dgm:t>
    </dgm:pt>
    <dgm:pt modelId="{5F1781CB-BFF4-4C5D-A068-09B88C9CE30A}" type="sibTrans" cxnId="{88315B03-219A-4818-A3DC-F8CD1DFD8A51}">
      <dgm:prSet/>
      <dgm:spPr/>
      <dgm:t>
        <a:bodyPr/>
        <a:lstStyle/>
        <a:p>
          <a:endParaRPr lang="es-EC"/>
        </a:p>
      </dgm:t>
    </dgm:pt>
    <dgm:pt modelId="{92B36F3B-EABE-4B92-B1F3-2812FBD58EAB}">
      <dgm:prSet phldrT="[Texto]" custT="1"/>
      <dgm:spPr/>
      <dgm:t>
        <a:bodyPr/>
        <a:lstStyle/>
        <a:p>
          <a:r>
            <a:rPr lang="es-EC" sz="900">
              <a:latin typeface="Cambria" panose="02040503050406030204" pitchFamily="18" charset="0"/>
              <a:ea typeface="Cambria" panose="02040503050406030204" pitchFamily="18" charset="0"/>
            </a:rPr>
            <a:t>En relación con el índice de agua no contabilizada (ANC) del sistema de agua potable, durante el año 2025 se registró un promedio cantonal del 41%.</a:t>
          </a:r>
          <a:endParaRPr lang="es-EC" sz="9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791C197-104D-4E37-A269-1FC7B08761B6}" type="parTrans" cxnId="{3EFF9D96-8358-4B48-B24F-36331D2DCB97}">
      <dgm:prSet/>
      <dgm:spPr/>
      <dgm:t>
        <a:bodyPr/>
        <a:lstStyle/>
        <a:p>
          <a:endParaRPr lang="es-EC"/>
        </a:p>
      </dgm:t>
    </dgm:pt>
    <dgm:pt modelId="{F9C8ABD4-DF0F-4567-B80F-356DA4FE07F8}" type="sibTrans" cxnId="{3EFF9D96-8358-4B48-B24F-36331D2DCB97}">
      <dgm:prSet/>
      <dgm:spPr/>
      <dgm:t>
        <a:bodyPr/>
        <a:lstStyle/>
        <a:p>
          <a:endParaRPr lang="es-EC"/>
        </a:p>
      </dgm:t>
    </dgm:pt>
    <dgm:pt modelId="{5E44AC24-A68D-4813-A87F-0D8B32F1F780}">
      <dgm:prSet phldrT="[Texto]" custT="1"/>
      <dgm:spPr/>
      <dgm:t>
        <a:bodyPr/>
        <a:lstStyle/>
        <a:p>
          <a:r>
            <a:rPr lang="es-EC" sz="700" dirty="0">
              <a:latin typeface="Cambria" panose="02040503050406030204" pitchFamily="18" charset="0"/>
              <a:ea typeface="Cambria" panose="02040503050406030204" pitchFamily="18" charset="0"/>
            </a:rPr>
            <a:t>Mantenimiento de la infraestructura y la limpieza de áreas verdes en las plantas de tratamiento, estaciones de bombeo y tanques de reserva operados por la EPAA-AA</a:t>
          </a:r>
        </a:p>
      </dgm:t>
    </dgm:pt>
    <dgm:pt modelId="{0500B966-6F22-4900-ABF5-E7AA955D511C}" type="parTrans" cxnId="{4246EB0C-E93C-42DE-A580-34FCF92AE1D6}">
      <dgm:prSet/>
      <dgm:spPr/>
      <dgm:t>
        <a:bodyPr/>
        <a:lstStyle/>
        <a:p>
          <a:endParaRPr lang="es-EC"/>
        </a:p>
      </dgm:t>
    </dgm:pt>
    <dgm:pt modelId="{7E311248-ED4D-4B2E-BDC3-B81836E1C871}" type="sibTrans" cxnId="{4246EB0C-E93C-42DE-A580-34FCF92AE1D6}">
      <dgm:prSet/>
      <dgm:spPr/>
      <dgm:t>
        <a:bodyPr/>
        <a:lstStyle/>
        <a:p>
          <a:endParaRPr lang="es-EC"/>
        </a:p>
      </dgm:t>
    </dgm:pt>
    <dgm:pt modelId="{4D8B770D-C7E1-418B-8E57-D3C4E88A9C1D}">
      <dgm:prSet phldrT="[Texto]" custT="1"/>
      <dgm:spPr/>
      <dgm:t>
        <a:bodyPr/>
        <a:lstStyle/>
        <a:p>
          <a:r>
            <a:rPr lang="es-EC" sz="1050">
              <a:latin typeface="Cambria" panose="02040503050406030204" pitchFamily="18" charset="0"/>
              <a:ea typeface="Cambria" panose="02040503050406030204" pitchFamily="18" charset="0"/>
            </a:rPr>
            <a:t>Mantenimientos preventivos y correctivos de las 10 Estaciones de Bombeo y generadores que opera la EPAA-AA</a:t>
          </a:r>
          <a:endParaRPr lang="es-EC" sz="105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CBA968-1566-4071-9C05-314E323ECB4F}" type="parTrans" cxnId="{1AFBE064-3B56-4861-B293-20D1C229B134}">
      <dgm:prSet/>
      <dgm:spPr/>
      <dgm:t>
        <a:bodyPr/>
        <a:lstStyle/>
        <a:p>
          <a:endParaRPr lang="es-EC"/>
        </a:p>
      </dgm:t>
    </dgm:pt>
    <dgm:pt modelId="{A32E1E44-3EB5-4639-A154-EFE50DB87B11}" type="sibTrans" cxnId="{1AFBE064-3B56-4861-B293-20D1C229B134}">
      <dgm:prSet/>
      <dgm:spPr/>
      <dgm:t>
        <a:bodyPr/>
        <a:lstStyle/>
        <a:p>
          <a:endParaRPr lang="es-EC"/>
        </a:p>
      </dgm:t>
    </dgm:pt>
    <dgm:pt modelId="{50A5053F-2DC1-491A-9E2A-84AB28F76906}">
      <dgm:prSet phldrT="[Texto]" custT="1"/>
      <dgm:spPr/>
      <dgm:t>
        <a:bodyPr/>
        <a:lstStyle/>
        <a:p>
          <a:r>
            <a:rPr lang="es-EC" sz="1000">
              <a:latin typeface="Cambria" panose="02040503050406030204" pitchFamily="18" charset="0"/>
              <a:ea typeface="Cambria" panose="02040503050406030204" pitchFamily="18" charset="0"/>
            </a:rPr>
            <a:t>Durante el año 2025 se registró un promedio de 20:01 horas diarias de abastecimiento a nivel cantonal.</a:t>
          </a:r>
          <a:endParaRPr lang="es-EC" sz="1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B5BEF7-37CA-4268-AA78-A2174EA61213}" type="parTrans" cxnId="{7C965757-7779-4385-951F-BD2FBFAEF1FC}">
      <dgm:prSet/>
      <dgm:spPr/>
      <dgm:t>
        <a:bodyPr/>
        <a:lstStyle/>
        <a:p>
          <a:endParaRPr lang="es-EC"/>
        </a:p>
      </dgm:t>
    </dgm:pt>
    <dgm:pt modelId="{9F0744E2-A1DB-4F3C-BAAE-C593DB602D7C}" type="sibTrans" cxnId="{7C965757-7779-4385-951F-BD2FBFAEF1FC}">
      <dgm:prSet/>
      <dgm:spPr/>
      <dgm:t>
        <a:bodyPr/>
        <a:lstStyle/>
        <a:p>
          <a:endParaRPr lang="es-EC"/>
        </a:p>
      </dgm:t>
    </dgm:pt>
    <dgm:pt modelId="{5FBFB4A5-BBA2-47D3-A979-C7D43AC0BBFF}" type="pres">
      <dgm:prSet presAssocID="{7F93AF2B-B933-46A2-945F-4113A11ADDB6}" presName="cycle" presStyleCnt="0">
        <dgm:presLayoutVars>
          <dgm:dir/>
          <dgm:resizeHandles val="exact"/>
        </dgm:presLayoutVars>
      </dgm:prSet>
      <dgm:spPr/>
    </dgm:pt>
    <dgm:pt modelId="{FBBF3AC9-73BA-4A73-A990-50A6CAE7FCA4}" type="pres">
      <dgm:prSet presAssocID="{F5CCEAAF-CBC9-40DD-BC8E-9B263B3663AA}" presName="node" presStyleLbl="node1" presStyleIdx="0" presStyleCnt="5">
        <dgm:presLayoutVars>
          <dgm:bulletEnabled val="1"/>
        </dgm:presLayoutVars>
      </dgm:prSet>
      <dgm:spPr/>
    </dgm:pt>
    <dgm:pt modelId="{7039CAB3-00FE-4ED0-B3DA-20234C85250E}" type="pres">
      <dgm:prSet presAssocID="{F5CCEAAF-CBC9-40DD-BC8E-9B263B3663AA}" presName="spNode" presStyleCnt="0"/>
      <dgm:spPr/>
    </dgm:pt>
    <dgm:pt modelId="{C7FF7673-7173-4A7C-86A4-3F0503A827A4}" type="pres">
      <dgm:prSet presAssocID="{5F1781CB-BFF4-4C5D-A068-09B88C9CE30A}" presName="sibTrans" presStyleLbl="sibTrans1D1" presStyleIdx="0" presStyleCnt="5"/>
      <dgm:spPr/>
    </dgm:pt>
    <dgm:pt modelId="{24C8EC5A-1724-407F-9A29-B0BF0E8A7682}" type="pres">
      <dgm:prSet presAssocID="{92B36F3B-EABE-4B92-B1F3-2812FBD58EAB}" presName="node" presStyleLbl="node1" presStyleIdx="1" presStyleCnt="5">
        <dgm:presLayoutVars>
          <dgm:bulletEnabled val="1"/>
        </dgm:presLayoutVars>
      </dgm:prSet>
      <dgm:spPr/>
    </dgm:pt>
    <dgm:pt modelId="{C04ECC37-B598-41AA-8286-076CA03BC623}" type="pres">
      <dgm:prSet presAssocID="{92B36F3B-EABE-4B92-B1F3-2812FBD58EAB}" presName="spNode" presStyleCnt="0"/>
      <dgm:spPr/>
    </dgm:pt>
    <dgm:pt modelId="{3703D127-297E-4103-806D-8E7BBFB7BA8B}" type="pres">
      <dgm:prSet presAssocID="{F9C8ABD4-DF0F-4567-B80F-356DA4FE07F8}" presName="sibTrans" presStyleLbl="sibTrans1D1" presStyleIdx="1" presStyleCnt="5"/>
      <dgm:spPr/>
    </dgm:pt>
    <dgm:pt modelId="{C3C95780-2632-44D7-AF4A-8C259977A0A4}" type="pres">
      <dgm:prSet presAssocID="{5E44AC24-A68D-4813-A87F-0D8B32F1F780}" presName="node" presStyleLbl="node1" presStyleIdx="2" presStyleCnt="5">
        <dgm:presLayoutVars>
          <dgm:bulletEnabled val="1"/>
        </dgm:presLayoutVars>
      </dgm:prSet>
      <dgm:spPr/>
    </dgm:pt>
    <dgm:pt modelId="{B26542E0-DDCD-4799-BB39-F219E4405733}" type="pres">
      <dgm:prSet presAssocID="{5E44AC24-A68D-4813-A87F-0D8B32F1F780}" presName="spNode" presStyleCnt="0"/>
      <dgm:spPr/>
    </dgm:pt>
    <dgm:pt modelId="{253C1CC9-673C-453A-8244-A36697A2B1E0}" type="pres">
      <dgm:prSet presAssocID="{7E311248-ED4D-4B2E-BDC3-B81836E1C871}" presName="sibTrans" presStyleLbl="sibTrans1D1" presStyleIdx="2" presStyleCnt="5"/>
      <dgm:spPr/>
    </dgm:pt>
    <dgm:pt modelId="{ABF03187-8264-4B9B-996A-3651BFDB28EB}" type="pres">
      <dgm:prSet presAssocID="{4D8B770D-C7E1-418B-8E57-D3C4E88A9C1D}" presName="node" presStyleLbl="node1" presStyleIdx="3" presStyleCnt="5">
        <dgm:presLayoutVars>
          <dgm:bulletEnabled val="1"/>
        </dgm:presLayoutVars>
      </dgm:prSet>
      <dgm:spPr/>
    </dgm:pt>
    <dgm:pt modelId="{95F8BA98-68F3-43AF-A315-D4A6EC8E0744}" type="pres">
      <dgm:prSet presAssocID="{4D8B770D-C7E1-418B-8E57-D3C4E88A9C1D}" presName="spNode" presStyleCnt="0"/>
      <dgm:spPr/>
    </dgm:pt>
    <dgm:pt modelId="{8462289B-ED22-42F6-A0D5-849C3969F248}" type="pres">
      <dgm:prSet presAssocID="{A32E1E44-3EB5-4639-A154-EFE50DB87B11}" presName="sibTrans" presStyleLbl="sibTrans1D1" presStyleIdx="3" presStyleCnt="5"/>
      <dgm:spPr/>
    </dgm:pt>
    <dgm:pt modelId="{5BC5E11F-6329-49FB-B455-C95331F13F7D}" type="pres">
      <dgm:prSet presAssocID="{50A5053F-2DC1-491A-9E2A-84AB28F76906}" presName="node" presStyleLbl="node1" presStyleIdx="4" presStyleCnt="5">
        <dgm:presLayoutVars>
          <dgm:bulletEnabled val="1"/>
        </dgm:presLayoutVars>
      </dgm:prSet>
      <dgm:spPr/>
    </dgm:pt>
    <dgm:pt modelId="{444A7908-812F-4614-97DE-221075B8B5D0}" type="pres">
      <dgm:prSet presAssocID="{50A5053F-2DC1-491A-9E2A-84AB28F76906}" presName="spNode" presStyleCnt="0"/>
      <dgm:spPr/>
    </dgm:pt>
    <dgm:pt modelId="{BD513A1F-04A5-4C13-A5E7-2B4594EDFC83}" type="pres">
      <dgm:prSet presAssocID="{9F0744E2-A1DB-4F3C-BAAE-C593DB602D7C}" presName="sibTrans" presStyleLbl="sibTrans1D1" presStyleIdx="4" presStyleCnt="5"/>
      <dgm:spPr/>
    </dgm:pt>
  </dgm:ptLst>
  <dgm:cxnLst>
    <dgm:cxn modelId="{88315B03-219A-4818-A3DC-F8CD1DFD8A51}" srcId="{7F93AF2B-B933-46A2-945F-4113A11ADDB6}" destId="{F5CCEAAF-CBC9-40DD-BC8E-9B263B3663AA}" srcOrd="0" destOrd="0" parTransId="{399D796F-A502-481A-A863-2B6AC3164490}" sibTransId="{5F1781CB-BFF4-4C5D-A068-09B88C9CE30A}"/>
    <dgm:cxn modelId="{4246EB0C-E93C-42DE-A580-34FCF92AE1D6}" srcId="{7F93AF2B-B933-46A2-945F-4113A11ADDB6}" destId="{5E44AC24-A68D-4813-A87F-0D8B32F1F780}" srcOrd="2" destOrd="0" parTransId="{0500B966-6F22-4900-ABF5-E7AA955D511C}" sibTransId="{7E311248-ED4D-4B2E-BDC3-B81836E1C871}"/>
    <dgm:cxn modelId="{1AFBE064-3B56-4861-B293-20D1C229B134}" srcId="{7F93AF2B-B933-46A2-945F-4113A11ADDB6}" destId="{4D8B770D-C7E1-418B-8E57-D3C4E88A9C1D}" srcOrd="3" destOrd="0" parTransId="{31CBA968-1566-4071-9C05-314E323ECB4F}" sibTransId="{A32E1E44-3EB5-4639-A154-EFE50DB87B11}"/>
    <dgm:cxn modelId="{C4B2F045-D313-4D3F-B994-69159DF6FB8A}" type="presOf" srcId="{92B36F3B-EABE-4B92-B1F3-2812FBD58EAB}" destId="{24C8EC5A-1724-407F-9A29-B0BF0E8A7682}" srcOrd="0" destOrd="0" presId="urn:microsoft.com/office/officeart/2005/8/layout/cycle5"/>
    <dgm:cxn modelId="{C2213946-A9F6-4B41-A06B-12FF1D34CED6}" type="presOf" srcId="{5E44AC24-A68D-4813-A87F-0D8B32F1F780}" destId="{C3C95780-2632-44D7-AF4A-8C259977A0A4}" srcOrd="0" destOrd="0" presId="urn:microsoft.com/office/officeart/2005/8/layout/cycle5"/>
    <dgm:cxn modelId="{AE029C70-B823-4152-92D1-049E7DD26FA4}" type="presOf" srcId="{9F0744E2-A1DB-4F3C-BAAE-C593DB602D7C}" destId="{BD513A1F-04A5-4C13-A5E7-2B4594EDFC83}" srcOrd="0" destOrd="0" presId="urn:microsoft.com/office/officeart/2005/8/layout/cycle5"/>
    <dgm:cxn modelId="{7C965757-7779-4385-951F-BD2FBFAEF1FC}" srcId="{7F93AF2B-B933-46A2-945F-4113A11ADDB6}" destId="{50A5053F-2DC1-491A-9E2A-84AB28F76906}" srcOrd="4" destOrd="0" parTransId="{1DB5BEF7-37CA-4268-AA78-A2174EA61213}" sibTransId="{9F0744E2-A1DB-4F3C-BAAE-C593DB602D7C}"/>
    <dgm:cxn modelId="{68C4A97C-F3A3-477E-BC26-F10EADD1D1FB}" type="presOf" srcId="{5F1781CB-BFF4-4C5D-A068-09B88C9CE30A}" destId="{C7FF7673-7173-4A7C-86A4-3F0503A827A4}" srcOrd="0" destOrd="0" presId="urn:microsoft.com/office/officeart/2005/8/layout/cycle5"/>
    <dgm:cxn modelId="{D1A1E181-1471-429F-9FEF-371530121753}" type="presOf" srcId="{F5CCEAAF-CBC9-40DD-BC8E-9B263B3663AA}" destId="{FBBF3AC9-73BA-4A73-A990-50A6CAE7FCA4}" srcOrd="0" destOrd="0" presId="urn:microsoft.com/office/officeart/2005/8/layout/cycle5"/>
    <dgm:cxn modelId="{3EFF9D96-8358-4B48-B24F-36331D2DCB97}" srcId="{7F93AF2B-B933-46A2-945F-4113A11ADDB6}" destId="{92B36F3B-EABE-4B92-B1F3-2812FBD58EAB}" srcOrd="1" destOrd="0" parTransId="{2791C197-104D-4E37-A269-1FC7B08761B6}" sibTransId="{F9C8ABD4-DF0F-4567-B80F-356DA4FE07F8}"/>
    <dgm:cxn modelId="{D82CC39D-7FEB-477E-AB74-DCC34B3BDEC1}" type="presOf" srcId="{7F93AF2B-B933-46A2-945F-4113A11ADDB6}" destId="{5FBFB4A5-BBA2-47D3-A979-C7D43AC0BBFF}" srcOrd="0" destOrd="0" presId="urn:microsoft.com/office/officeart/2005/8/layout/cycle5"/>
    <dgm:cxn modelId="{ACBF94A9-A931-461C-83A5-D129505E6A6C}" type="presOf" srcId="{7E311248-ED4D-4B2E-BDC3-B81836E1C871}" destId="{253C1CC9-673C-453A-8244-A36697A2B1E0}" srcOrd="0" destOrd="0" presId="urn:microsoft.com/office/officeart/2005/8/layout/cycle5"/>
    <dgm:cxn modelId="{B7EBF7DD-D08C-4083-9376-3AE6C295701D}" type="presOf" srcId="{4D8B770D-C7E1-418B-8E57-D3C4E88A9C1D}" destId="{ABF03187-8264-4B9B-996A-3651BFDB28EB}" srcOrd="0" destOrd="0" presId="urn:microsoft.com/office/officeart/2005/8/layout/cycle5"/>
    <dgm:cxn modelId="{29386FE6-0344-4E05-A728-35E365DD9D31}" type="presOf" srcId="{A32E1E44-3EB5-4639-A154-EFE50DB87B11}" destId="{8462289B-ED22-42F6-A0D5-849C3969F248}" srcOrd="0" destOrd="0" presId="urn:microsoft.com/office/officeart/2005/8/layout/cycle5"/>
    <dgm:cxn modelId="{665D82EA-0E4B-4081-965C-03BC03076760}" type="presOf" srcId="{F9C8ABD4-DF0F-4567-B80F-356DA4FE07F8}" destId="{3703D127-297E-4103-806D-8E7BBFB7BA8B}" srcOrd="0" destOrd="0" presId="urn:microsoft.com/office/officeart/2005/8/layout/cycle5"/>
    <dgm:cxn modelId="{6490F9FE-B417-48AD-8D4A-B1E3B8A4DA64}" type="presOf" srcId="{50A5053F-2DC1-491A-9E2A-84AB28F76906}" destId="{5BC5E11F-6329-49FB-B455-C95331F13F7D}" srcOrd="0" destOrd="0" presId="urn:microsoft.com/office/officeart/2005/8/layout/cycle5"/>
    <dgm:cxn modelId="{E980924F-2B32-4629-93A4-A3EFA30BAF07}" type="presParOf" srcId="{5FBFB4A5-BBA2-47D3-A979-C7D43AC0BBFF}" destId="{FBBF3AC9-73BA-4A73-A990-50A6CAE7FCA4}" srcOrd="0" destOrd="0" presId="urn:microsoft.com/office/officeart/2005/8/layout/cycle5"/>
    <dgm:cxn modelId="{7670E727-49C8-4AA9-B80C-9D7CAE1989F0}" type="presParOf" srcId="{5FBFB4A5-BBA2-47D3-A979-C7D43AC0BBFF}" destId="{7039CAB3-00FE-4ED0-B3DA-20234C85250E}" srcOrd="1" destOrd="0" presId="urn:microsoft.com/office/officeart/2005/8/layout/cycle5"/>
    <dgm:cxn modelId="{7E895D20-3AD3-4340-BE1F-2425A5895858}" type="presParOf" srcId="{5FBFB4A5-BBA2-47D3-A979-C7D43AC0BBFF}" destId="{C7FF7673-7173-4A7C-86A4-3F0503A827A4}" srcOrd="2" destOrd="0" presId="urn:microsoft.com/office/officeart/2005/8/layout/cycle5"/>
    <dgm:cxn modelId="{1E3884E3-504C-4355-A2E6-A0443D42524A}" type="presParOf" srcId="{5FBFB4A5-BBA2-47D3-A979-C7D43AC0BBFF}" destId="{24C8EC5A-1724-407F-9A29-B0BF0E8A7682}" srcOrd="3" destOrd="0" presId="urn:microsoft.com/office/officeart/2005/8/layout/cycle5"/>
    <dgm:cxn modelId="{7495B254-3585-4C48-BBC6-AFC02AB1D3BC}" type="presParOf" srcId="{5FBFB4A5-BBA2-47D3-A979-C7D43AC0BBFF}" destId="{C04ECC37-B598-41AA-8286-076CA03BC623}" srcOrd="4" destOrd="0" presId="urn:microsoft.com/office/officeart/2005/8/layout/cycle5"/>
    <dgm:cxn modelId="{233A95E7-A797-42C8-A525-57D98CC28700}" type="presParOf" srcId="{5FBFB4A5-BBA2-47D3-A979-C7D43AC0BBFF}" destId="{3703D127-297E-4103-806D-8E7BBFB7BA8B}" srcOrd="5" destOrd="0" presId="urn:microsoft.com/office/officeart/2005/8/layout/cycle5"/>
    <dgm:cxn modelId="{701AB182-AD1E-40B4-BB8E-DEF792BB51F8}" type="presParOf" srcId="{5FBFB4A5-BBA2-47D3-A979-C7D43AC0BBFF}" destId="{C3C95780-2632-44D7-AF4A-8C259977A0A4}" srcOrd="6" destOrd="0" presId="urn:microsoft.com/office/officeart/2005/8/layout/cycle5"/>
    <dgm:cxn modelId="{EF2C9D3A-6ED6-49DB-9E53-66B965E9FC27}" type="presParOf" srcId="{5FBFB4A5-BBA2-47D3-A979-C7D43AC0BBFF}" destId="{B26542E0-DDCD-4799-BB39-F219E4405733}" srcOrd="7" destOrd="0" presId="urn:microsoft.com/office/officeart/2005/8/layout/cycle5"/>
    <dgm:cxn modelId="{A117189A-1203-4553-989C-59DADA162A0C}" type="presParOf" srcId="{5FBFB4A5-BBA2-47D3-A979-C7D43AC0BBFF}" destId="{253C1CC9-673C-453A-8244-A36697A2B1E0}" srcOrd="8" destOrd="0" presId="urn:microsoft.com/office/officeart/2005/8/layout/cycle5"/>
    <dgm:cxn modelId="{5EDBD5AC-C3B4-4551-8035-9764F2191865}" type="presParOf" srcId="{5FBFB4A5-BBA2-47D3-A979-C7D43AC0BBFF}" destId="{ABF03187-8264-4B9B-996A-3651BFDB28EB}" srcOrd="9" destOrd="0" presId="urn:microsoft.com/office/officeart/2005/8/layout/cycle5"/>
    <dgm:cxn modelId="{3B15D710-45A8-4DD3-B593-3E152A7C7CF6}" type="presParOf" srcId="{5FBFB4A5-BBA2-47D3-A979-C7D43AC0BBFF}" destId="{95F8BA98-68F3-43AF-A315-D4A6EC8E0744}" srcOrd="10" destOrd="0" presId="urn:microsoft.com/office/officeart/2005/8/layout/cycle5"/>
    <dgm:cxn modelId="{0D638814-D13C-498D-8077-008C42B0EEAF}" type="presParOf" srcId="{5FBFB4A5-BBA2-47D3-A979-C7D43AC0BBFF}" destId="{8462289B-ED22-42F6-A0D5-849C3969F248}" srcOrd="11" destOrd="0" presId="urn:microsoft.com/office/officeart/2005/8/layout/cycle5"/>
    <dgm:cxn modelId="{9CC2B09C-47D2-460C-87ED-1379D41C27DF}" type="presParOf" srcId="{5FBFB4A5-BBA2-47D3-A979-C7D43AC0BBFF}" destId="{5BC5E11F-6329-49FB-B455-C95331F13F7D}" srcOrd="12" destOrd="0" presId="urn:microsoft.com/office/officeart/2005/8/layout/cycle5"/>
    <dgm:cxn modelId="{18EF3B80-6BDF-4833-9247-BB93D9A28854}" type="presParOf" srcId="{5FBFB4A5-BBA2-47D3-A979-C7D43AC0BBFF}" destId="{444A7908-812F-4614-97DE-221075B8B5D0}" srcOrd="13" destOrd="0" presId="urn:microsoft.com/office/officeart/2005/8/layout/cycle5"/>
    <dgm:cxn modelId="{0A4F6A46-F157-47E4-8679-5CD7050A49F7}" type="presParOf" srcId="{5FBFB4A5-BBA2-47D3-A979-C7D43AC0BBFF}" destId="{BD513A1F-04A5-4C13-A5E7-2B4594EDFC8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5840DA-E13D-4E90-9AC0-9D338CF27AAA}" type="doc">
      <dgm:prSet loTypeId="urn:microsoft.com/office/officeart/2005/8/layout/arrow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B0710F2-32F8-462D-98E8-D1391924126C}">
      <dgm:prSet phldrT="[Texto]" custT="1"/>
      <dgm:spPr/>
      <dgm:t>
        <a:bodyPr/>
        <a:lstStyle/>
        <a:p>
          <a:pPr algn="l">
            <a:buNone/>
          </a:pPr>
          <a:r>
            <a:rPr lang="es-EC" sz="1600" b="1" dirty="0">
              <a:latin typeface="Candara" panose="020E0502030303020204" pitchFamily="34" charset="0"/>
            </a:rPr>
            <a:t>Gasto codificado total de </a:t>
          </a:r>
          <a:r>
            <a:rPr lang="es-EC" sz="1600" b="1" u="sng" dirty="0">
              <a:latin typeface="Candara" panose="020E0502030303020204" pitchFamily="34" charset="0"/>
            </a:rPr>
            <a:t>3.649.712,63 USD</a:t>
          </a:r>
          <a:endParaRPr lang="es-EC" sz="1600" u="sng" dirty="0">
            <a:latin typeface="Candara" panose="020E0502030303020204" pitchFamily="34" charset="0"/>
          </a:endParaRPr>
        </a:p>
      </dgm:t>
    </dgm:pt>
    <dgm:pt modelId="{D58EC047-3CEF-480F-A3F5-EDB0FFDCC2B0}" type="parTrans" cxnId="{72AB3823-58BA-4186-B670-075387CAEA2F}">
      <dgm:prSet/>
      <dgm:spPr/>
      <dgm:t>
        <a:bodyPr/>
        <a:lstStyle/>
        <a:p>
          <a:endParaRPr lang="es-EC"/>
        </a:p>
      </dgm:t>
    </dgm:pt>
    <dgm:pt modelId="{357203B7-6C0E-4D14-97FD-AFFC0896FAC0}" type="sibTrans" cxnId="{72AB3823-58BA-4186-B670-075387CAEA2F}">
      <dgm:prSet/>
      <dgm:spPr/>
      <dgm:t>
        <a:bodyPr/>
        <a:lstStyle/>
        <a:p>
          <a:endParaRPr lang="es-EC"/>
        </a:p>
      </dgm:t>
    </dgm:pt>
    <dgm:pt modelId="{769979FE-0438-4C72-8E9E-D02557CE2DBC}">
      <dgm:prSet phldrT="[Texto]" custT="1"/>
      <dgm:spPr/>
      <dgm:t>
        <a:bodyPr/>
        <a:lstStyle/>
        <a:p>
          <a:pPr>
            <a:buNone/>
          </a:pPr>
          <a:r>
            <a:rPr lang="es-EC" sz="1600" b="1" dirty="0">
              <a:latin typeface="Candara" panose="020E0502030303020204" pitchFamily="34" charset="0"/>
            </a:rPr>
            <a:t>Gasto devengado de </a:t>
          </a:r>
          <a:r>
            <a:rPr lang="es-EC" sz="1600" b="1" u="sng" dirty="0">
              <a:latin typeface="Candara" panose="020E0502030303020204" pitchFamily="34" charset="0"/>
            </a:rPr>
            <a:t>3.253.446,48 USD</a:t>
          </a:r>
          <a:endParaRPr lang="es-EC" sz="1600" u="sng" dirty="0">
            <a:latin typeface="Candara" panose="020E0502030303020204" pitchFamily="34" charset="0"/>
          </a:endParaRPr>
        </a:p>
      </dgm:t>
    </dgm:pt>
    <dgm:pt modelId="{00FBB9E6-5986-4BC4-A07A-6118E6DFF59D}" type="parTrans" cxnId="{C4A163C2-68D5-456F-A0EE-55D023F360FB}">
      <dgm:prSet/>
      <dgm:spPr/>
      <dgm:t>
        <a:bodyPr/>
        <a:lstStyle/>
        <a:p>
          <a:endParaRPr lang="es-EC"/>
        </a:p>
      </dgm:t>
    </dgm:pt>
    <dgm:pt modelId="{5EBD7492-E61C-4FF7-8F04-18C5532B3B66}" type="sibTrans" cxnId="{C4A163C2-68D5-456F-A0EE-55D023F360FB}">
      <dgm:prSet/>
      <dgm:spPr/>
      <dgm:t>
        <a:bodyPr/>
        <a:lstStyle/>
        <a:p>
          <a:endParaRPr lang="es-EC"/>
        </a:p>
      </dgm:t>
    </dgm:pt>
    <dgm:pt modelId="{D0D1073D-3A7B-487C-8E5C-3E19C0881FCE}" type="pres">
      <dgm:prSet presAssocID="{EA5840DA-E13D-4E90-9AC0-9D338CF27AAA}" presName="cycle" presStyleCnt="0">
        <dgm:presLayoutVars>
          <dgm:dir/>
          <dgm:resizeHandles val="exact"/>
        </dgm:presLayoutVars>
      </dgm:prSet>
      <dgm:spPr/>
    </dgm:pt>
    <dgm:pt modelId="{2AF64D75-209E-4522-BCEB-8F47C7518DE3}" type="pres">
      <dgm:prSet presAssocID="{7B0710F2-32F8-462D-98E8-D1391924126C}" presName="arrow" presStyleLbl="node1" presStyleIdx="0" presStyleCnt="2">
        <dgm:presLayoutVars>
          <dgm:bulletEnabled val="1"/>
        </dgm:presLayoutVars>
      </dgm:prSet>
      <dgm:spPr/>
    </dgm:pt>
    <dgm:pt modelId="{2795A89F-5DCC-4FB3-95F4-79729FB6A36F}" type="pres">
      <dgm:prSet presAssocID="{769979FE-0438-4C72-8E9E-D02557CE2DBC}" presName="arrow" presStyleLbl="node1" presStyleIdx="1" presStyleCnt="2">
        <dgm:presLayoutVars>
          <dgm:bulletEnabled val="1"/>
        </dgm:presLayoutVars>
      </dgm:prSet>
      <dgm:spPr/>
    </dgm:pt>
  </dgm:ptLst>
  <dgm:cxnLst>
    <dgm:cxn modelId="{72AB3823-58BA-4186-B670-075387CAEA2F}" srcId="{EA5840DA-E13D-4E90-9AC0-9D338CF27AAA}" destId="{7B0710F2-32F8-462D-98E8-D1391924126C}" srcOrd="0" destOrd="0" parTransId="{D58EC047-3CEF-480F-A3F5-EDB0FFDCC2B0}" sibTransId="{357203B7-6C0E-4D14-97FD-AFFC0896FAC0}"/>
    <dgm:cxn modelId="{6FC30860-0CD1-494E-B2B7-114732C7CEF6}" type="presOf" srcId="{769979FE-0438-4C72-8E9E-D02557CE2DBC}" destId="{2795A89F-5DCC-4FB3-95F4-79729FB6A36F}" srcOrd="0" destOrd="0" presId="urn:microsoft.com/office/officeart/2005/8/layout/arrow1"/>
    <dgm:cxn modelId="{086ECE61-1D05-4DFB-A5F4-512469B6DDE0}" type="presOf" srcId="{EA5840DA-E13D-4E90-9AC0-9D338CF27AAA}" destId="{D0D1073D-3A7B-487C-8E5C-3E19C0881FCE}" srcOrd="0" destOrd="0" presId="urn:microsoft.com/office/officeart/2005/8/layout/arrow1"/>
    <dgm:cxn modelId="{55CF43BF-9F1D-42C8-B6F4-05E9657EA77B}" type="presOf" srcId="{7B0710F2-32F8-462D-98E8-D1391924126C}" destId="{2AF64D75-209E-4522-BCEB-8F47C7518DE3}" srcOrd="0" destOrd="0" presId="urn:microsoft.com/office/officeart/2005/8/layout/arrow1"/>
    <dgm:cxn modelId="{C4A163C2-68D5-456F-A0EE-55D023F360FB}" srcId="{EA5840DA-E13D-4E90-9AC0-9D338CF27AAA}" destId="{769979FE-0438-4C72-8E9E-D02557CE2DBC}" srcOrd="1" destOrd="0" parTransId="{00FBB9E6-5986-4BC4-A07A-6118E6DFF59D}" sibTransId="{5EBD7492-E61C-4FF7-8F04-18C5532B3B66}"/>
    <dgm:cxn modelId="{AAACCDE2-8A03-4915-A16C-A06135B90CF5}" type="presParOf" srcId="{D0D1073D-3A7B-487C-8E5C-3E19C0881FCE}" destId="{2AF64D75-209E-4522-BCEB-8F47C7518DE3}" srcOrd="0" destOrd="0" presId="urn:microsoft.com/office/officeart/2005/8/layout/arrow1"/>
    <dgm:cxn modelId="{98B2D910-905F-435B-8220-A8265A5CDD2B}" type="presParOf" srcId="{D0D1073D-3A7B-487C-8E5C-3E19C0881FCE}" destId="{2795A89F-5DCC-4FB3-95F4-79729FB6A36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341C83-3E2B-4ACE-9A17-E2BC3211877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FA27D16F-F06B-4E77-9FC9-E7CE230230AB}">
      <dgm:prSet phldrT="[Texto]" custT="1"/>
      <dgm:spPr/>
      <dgm:t>
        <a:bodyPr/>
        <a:lstStyle/>
        <a:p>
          <a:r>
            <a:rPr lang="es-ES" sz="1800" dirty="0"/>
            <a:t>Activos: </a:t>
          </a:r>
        </a:p>
        <a:p>
          <a:r>
            <a:rPr lang="es-ES" sz="1800" b="1" dirty="0"/>
            <a:t>USD </a:t>
          </a:r>
          <a:r>
            <a:rPr lang="es-EC" sz="1800" b="1" dirty="0"/>
            <a:t>3,279,196.36 </a:t>
          </a:r>
        </a:p>
      </dgm:t>
    </dgm:pt>
    <dgm:pt modelId="{935BC6B1-F4A2-41F3-ABA3-4C901157F71D}" type="parTrans" cxnId="{83AB3BD1-5813-4DED-B617-DA8EB19207E9}">
      <dgm:prSet/>
      <dgm:spPr/>
      <dgm:t>
        <a:bodyPr/>
        <a:lstStyle/>
        <a:p>
          <a:endParaRPr lang="es-EC"/>
        </a:p>
      </dgm:t>
    </dgm:pt>
    <dgm:pt modelId="{962B0CDA-AF20-4E23-A177-4AD5A5556C6E}" type="sibTrans" cxnId="{83AB3BD1-5813-4DED-B617-DA8EB19207E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 descr="Gráfico de barras con tendencia alcista con relleno sólido"/>
        </a:ext>
      </dgm:extLst>
    </dgm:pt>
    <dgm:pt modelId="{31003919-9124-44D3-9308-D397CBF247B8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1800" dirty="0"/>
            <a:t>Patrimonio: </a:t>
          </a:r>
        </a:p>
        <a:p>
          <a:pPr>
            <a:lnSpc>
              <a:spcPct val="100000"/>
            </a:lnSpc>
          </a:pPr>
          <a:r>
            <a:rPr lang="es-EC" sz="1800" b="1" dirty="0"/>
            <a:t>USD 2,553,436.86</a:t>
          </a:r>
        </a:p>
      </dgm:t>
    </dgm:pt>
    <dgm:pt modelId="{B5DD2E25-CA39-4D3C-8C6B-DF397AD7AC51}" type="parTrans" cxnId="{05E0A8BE-983E-49B6-97AD-A67A544DBA20}">
      <dgm:prSet/>
      <dgm:spPr/>
      <dgm:t>
        <a:bodyPr/>
        <a:lstStyle/>
        <a:p>
          <a:endParaRPr lang="es-EC"/>
        </a:p>
      </dgm:t>
    </dgm:pt>
    <dgm:pt modelId="{F88DBF6E-1650-4DDB-A8CB-8353F1F55E3A}" type="sibTrans" cxnId="{05E0A8BE-983E-49B6-97AD-A67A544DBA2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 descr="Hogar con relleno sólido"/>
        </a:ext>
      </dgm:extLst>
    </dgm:pt>
    <dgm:pt modelId="{02C39810-7744-4EA3-9B89-05C7DA6DA662}">
      <dgm:prSet phldrT="[Texto]" custT="1"/>
      <dgm:spPr/>
      <dgm:t>
        <a:bodyPr/>
        <a:lstStyle/>
        <a:p>
          <a:r>
            <a:rPr lang="es-ES" sz="1800" dirty="0"/>
            <a:t>Pasivos: </a:t>
          </a:r>
        </a:p>
        <a:p>
          <a:r>
            <a:rPr lang="es-ES" sz="1800" b="1" dirty="0"/>
            <a:t>USD </a:t>
          </a:r>
          <a:r>
            <a:rPr lang="es-EC" sz="1800" b="1" dirty="0"/>
            <a:t>745,759.95 </a:t>
          </a:r>
        </a:p>
      </dgm:t>
    </dgm:pt>
    <dgm:pt modelId="{5A4A86FF-A33D-4E9B-87D3-AA14B4722E4B}" type="sibTrans" cxnId="{78E62B8C-7EC6-4A99-9E88-2AC86020C5DC}">
      <dgm:prSet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 descr="Gráfico de barras con tendencia bajista con relleno sólido"/>
        </a:ext>
      </dgm:extLst>
    </dgm:pt>
    <dgm:pt modelId="{5F6D16FA-FE39-4C31-A341-81BAD8DEC7B0}" type="parTrans" cxnId="{78E62B8C-7EC6-4A99-9E88-2AC86020C5DC}">
      <dgm:prSet/>
      <dgm:spPr/>
      <dgm:t>
        <a:bodyPr/>
        <a:lstStyle/>
        <a:p>
          <a:endParaRPr lang="es-EC"/>
        </a:p>
      </dgm:t>
    </dgm:pt>
    <dgm:pt modelId="{72C8290B-074D-4F97-A72E-A9DD394872C8}" type="pres">
      <dgm:prSet presAssocID="{A6341C83-3E2B-4ACE-9A17-E2BC32118776}" presName="Name0" presStyleCnt="0">
        <dgm:presLayoutVars>
          <dgm:chMax val="7"/>
          <dgm:chPref val="7"/>
          <dgm:dir/>
        </dgm:presLayoutVars>
      </dgm:prSet>
      <dgm:spPr/>
    </dgm:pt>
    <dgm:pt modelId="{EB178515-9BA7-445E-BC12-541750CC6C81}" type="pres">
      <dgm:prSet presAssocID="{A6341C83-3E2B-4ACE-9A17-E2BC32118776}" presName="dot1" presStyleLbl="alignNode1" presStyleIdx="0" presStyleCnt="12"/>
      <dgm:spPr/>
    </dgm:pt>
    <dgm:pt modelId="{EB9DA50C-419A-44B4-835C-96F07B78A7AC}" type="pres">
      <dgm:prSet presAssocID="{A6341C83-3E2B-4ACE-9A17-E2BC32118776}" presName="dot2" presStyleLbl="alignNode1" presStyleIdx="1" presStyleCnt="12"/>
      <dgm:spPr/>
    </dgm:pt>
    <dgm:pt modelId="{46942F7C-FD1F-4F41-8CA6-F9BAC581BE4A}" type="pres">
      <dgm:prSet presAssocID="{A6341C83-3E2B-4ACE-9A17-E2BC32118776}" presName="dot3" presStyleLbl="alignNode1" presStyleIdx="2" presStyleCnt="12"/>
      <dgm:spPr/>
    </dgm:pt>
    <dgm:pt modelId="{4FCD26A2-B081-4753-AA5C-E80B2F46054A}" type="pres">
      <dgm:prSet presAssocID="{A6341C83-3E2B-4ACE-9A17-E2BC32118776}" presName="dot4" presStyleLbl="alignNode1" presStyleIdx="3" presStyleCnt="12" custLinFactY="27560" custLinFactNeighborX="-27735" custLinFactNeighborY="100000"/>
      <dgm:spPr/>
    </dgm:pt>
    <dgm:pt modelId="{8D11BFC1-820C-448E-84AC-66DF63F693D4}" type="pres">
      <dgm:prSet presAssocID="{A6341C83-3E2B-4ACE-9A17-E2BC32118776}" presName="dot5" presStyleLbl="alignNode1" presStyleIdx="4" presStyleCnt="12" custLinFactY="68513" custLinFactNeighborX="-63861" custLinFactNeighborY="100000"/>
      <dgm:spPr/>
    </dgm:pt>
    <dgm:pt modelId="{C53689A5-3765-4FE4-A5C1-88974F7C8C9E}" type="pres">
      <dgm:prSet presAssocID="{A6341C83-3E2B-4ACE-9A17-E2BC32118776}" presName="dotArrow1" presStyleLbl="alignNode1" presStyleIdx="5" presStyleCnt="12"/>
      <dgm:spPr/>
    </dgm:pt>
    <dgm:pt modelId="{32D5A3DD-1ACA-4328-927D-019BA47F43D4}" type="pres">
      <dgm:prSet presAssocID="{A6341C83-3E2B-4ACE-9A17-E2BC32118776}" presName="dotArrow2" presStyleLbl="alignNode1" presStyleIdx="6" presStyleCnt="12"/>
      <dgm:spPr/>
    </dgm:pt>
    <dgm:pt modelId="{EC184452-CE91-4F5B-9A2B-061F4DAD886D}" type="pres">
      <dgm:prSet presAssocID="{A6341C83-3E2B-4ACE-9A17-E2BC32118776}" presName="dotArrow3" presStyleLbl="alignNode1" presStyleIdx="7" presStyleCnt="12"/>
      <dgm:spPr/>
    </dgm:pt>
    <dgm:pt modelId="{CFB12C3F-9234-4E93-ADAC-52705AC9D136}" type="pres">
      <dgm:prSet presAssocID="{A6341C83-3E2B-4ACE-9A17-E2BC32118776}" presName="dotArrow4" presStyleLbl="alignNode1" presStyleIdx="8" presStyleCnt="12"/>
      <dgm:spPr/>
    </dgm:pt>
    <dgm:pt modelId="{90957BE5-445A-425A-B276-B03F06213FEE}" type="pres">
      <dgm:prSet presAssocID="{A6341C83-3E2B-4ACE-9A17-E2BC32118776}" presName="dotArrow5" presStyleLbl="alignNode1" presStyleIdx="9" presStyleCnt="12"/>
      <dgm:spPr/>
    </dgm:pt>
    <dgm:pt modelId="{8620481B-FAC5-4297-AF2C-F6BB968DDFB2}" type="pres">
      <dgm:prSet presAssocID="{A6341C83-3E2B-4ACE-9A17-E2BC32118776}" presName="dotArrow6" presStyleLbl="alignNode1" presStyleIdx="10" presStyleCnt="12" custLinFactY="4955" custLinFactNeighborX="-461" custLinFactNeighborY="100000"/>
      <dgm:spPr/>
    </dgm:pt>
    <dgm:pt modelId="{7BB89A2B-53A0-42C8-B6AF-597079EA4C3D}" type="pres">
      <dgm:prSet presAssocID="{A6341C83-3E2B-4ACE-9A17-E2BC32118776}" presName="dotArrow7" presStyleLbl="alignNode1" presStyleIdx="11" presStyleCnt="12" custLinFactY="46912" custLinFactNeighborX="-17402" custLinFactNeighborY="100000"/>
      <dgm:spPr/>
    </dgm:pt>
    <dgm:pt modelId="{0304D539-3B73-4FCD-BC50-5D3ECA247A59}" type="pres">
      <dgm:prSet presAssocID="{FA27D16F-F06B-4E77-9FC9-E7CE230230AB}" presName="parTx1" presStyleLbl="node1" presStyleIdx="0" presStyleCnt="3" custScaleX="140071" custScaleY="130640" custLinFactNeighborX="38121" custLinFactNeighborY="12634"/>
      <dgm:spPr/>
    </dgm:pt>
    <dgm:pt modelId="{570CF9D9-54DD-4EE8-A99D-04DD98CBB8BE}" type="pres">
      <dgm:prSet presAssocID="{962B0CDA-AF20-4E23-A177-4AD5A5556C6E}" presName="picture1" presStyleCnt="0"/>
      <dgm:spPr/>
    </dgm:pt>
    <dgm:pt modelId="{396CFED6-CC05-4CE0-ADB7-F37438E622FE}" type="pres">
      <dgm:prSet presAssocID="{962B0CDA-AF20-4E23-A177-4AD5A5556C6E}" presName="imageRepeatNode" presStyleLbl="fgImgPlace1" presStyleIdx="0" presStyleCnt="3" custLinFactNeighborX="-2939" custLinFactNeighborY="32711"/>
      <dgm:spPr/>
    </dgm:pt>
    <dgm:pt modelId="{93867E04-E97D-4C07-A193-DFA96B0C15A5}" type="pres">
      <dgm:prSet presAssocID="{02C39810-7744-4EA3-9B89-05C7DA6DA662}" presName="parTx2" presStyleLbl="node1" presStyleIdx="1" presStyleCnt="3" custScaleX="135340" custScaleY="117542" custLinFactNeighborX="29759" custLinFactNeighborY="-15986"/>
      <dgm:spPr/>
    </dgm:pt>
    <dgm:pt modelId="{F33BEFB1-1D3A-4A71-B340-C4F45DE9FA28}" type="pres">
      <dgm:prSet presAssocID="{5A4A86FF-A33D-4E9B-87D3-AA14B4722E4B}" presName="picture2" presStyleCnt="0"/>
      <dgm:spPr/>
    </dgm:pt>
    <dgm:pt modelId="{FD968B48-6574-4E77-A0B5-DD1C04746C24}" type="pres">
      <dgm:prSet presAssocID="{5A4A86FF-A33D-4E9B-87D3-AA14B4722E4B}" presName="imageRepeatNode" presStyleLbl="fgImgPlace1" presStyleIdx="1" presStyleCnt="3" custLinFactNeighborX="-54018" custLinFactNeighborY="-18023"/>
      <dgm:spPr/>
    </dgm:pt>
    <dgm:pt modelId="{FA2815DD-A32A-4EEB-A563-B52EB2E3EA0F}" type="pres">
      <dgm:prSet presAssocID="{31003919-9124-44D3-9308-D397CBF247B8}" presName="parTx3" presStyleLbl="node1" presStyleIdx="2" presStyleCnt="3" custScaleX="120216" custScaleY="119855" custLinFactNeighborX="5783" custLinFactNeighborY="-24556"/>
      <dgm:spPr/>
    </dgm:pt>
    <dgm:pt modelId="{3E8FD431-8D19-4E27-A1E4-94AC7E1EF45C}" type="pres">
      <dgm:prSet presAssocID="{F88DBF6E-1650-4DDB-A8CB-8353F1F55E3A}" presName="picture3" presStyleCnt="0"/>
      <dgm:spPr/>
    </dgm:pt>
    <dgm:pt modelId="{1888BF37-568A-48F0-BC3D-72B3B96F66F8}" type="pres">
      <dgm:prSet presAssocID="{F88DBF6E-1650-4DDB-A8CB-8353F1F55E3A}" presName="imageRepeatNode" presStyleLbl="fgImgPlace1" presStyleIdx="2" presStyleCnt="3" custLinFactNeighborX="-78962" custLinFactNeighborY="-9930"/>
      <dgm:spPr/>
    </dgm:pt>
  </dgm:ptLst>
  <dgm:cxnLst>
    <dgm:cxn modelId="{60E18708-F44C-4416-B4A9-8214C0309869}" type="presOf" srcId="{A6341C83-3E2B-4ACE-9A17-E2BC32118776}" destId="{72C8290B-074D-4F97-A72E-A9DD394872C8}" srcOrd="0" destOrd="0" presId="urn:microsoft.com/office/officeart/2008/layout/AscendingPictureAccentProcess"/>
    <dgm:cxn modelId="{8297CA63-36BD-4076-A47B-52E10C211520}" type="presOf" srcId="{31003919-9124-44D3-9308-D397CBF247B8}" destId="{FA2815DD-A32A-4EEB-A563-B52EB2E3EA0F}" srcOrd="0" destOrd="0" presId="urn:microsoft.com/office/officeart/2008/layout/AscendingPictureAccentProcess"/>
    <dgm:cxn modelId="{39A63366-A236-491D-BE1D-4E9CCCCB0F86}" type="presOf" srcId="{962B0CDA-AF20-4E23-A177-4AD5A5556C6E}" destId="{396CFED6-CC05-4CE0-ADB7-F37438E622FE}" srcOrd="0" destOrd="0" presId="urn:microsoft.com/office/officeart/2008/layout/AscendingPictureAccentProcess"/>
    <dgm:cxn modelId="{E2C26878-6282-4B71-9EB7-49F73CC98844}" type="presOf" srcId="{F88DBF6E-1650-4DDB-A8CB-8353F1F55E3A}" destId="{1888BF37-568A-48F0-BC3D-72B3B96F66F8}" srcOrd="0" destOrd="0" presId="urn:microsoft.com/office/officeart/2008/layout/AscendingPictureAccentProcess"/>
    <dgm:cxn modelId="{78E62B8C-7EC6-4A99-9E88-2AC86020C5DC}" srcId="{A6341C83-3E2B-4ACE-9A17-E2BC32118776}" destId="{02C39810-7744-4EA3-9B89-05C7DA6DA662}" srcOrd="1" destOrd="0" parTransId="{5F6D16FA-FE39-4C31-A341-81BAD8DEC7B0}" sibTransId="{5A4A86FF-A33D-4E9B-87D3-AA14B4722E4B}"/>
    <dgm:cxn modelId="{D2DD1393-1272-4C6E-A5BE-03979E6983F2}" type="presOf" srcId="{FA27D16F-F06B-4E77-9FC9-E7CE230230AB}" destId="{0304D539-3B73-4FCD-BC50-5D3ECA247A59}" srcOrd="0" destOrd="0" presId="urn:microsoft.com/office/officeart/2008/layout/AscendingPictureAccentProcess"/>
    <dgm:cxn modelId="{335B3CBD-7C9B-4D42-A706-32195516AD29}" type="presOf" srcId="{5A4A86FF-A33D-4E9B-87D3-AA14B4722E4B}" destId="{FD968B48-6574-4E77-A0B5-DD1C04746C24}" srcOrd="0" destOrd="0" presId="urn:microsoft.com/office/officeart/2008/layout/AscendingPictureAccentProcess"/>
    <dgm:cxn modelId="{05E0A8BE-983E-49B6-97AD-A67A544DBA20}" srcId="{A6341C83-3E2B-4ACE-9A17-E2BC32118776}" destId="{31003919-9124-44D3-9308-D397CBF247B8}" srcOrd="2" destOrd="0" parTransId="{B5DD2E25-CA39-4D3C-8C6B-DF397AD7AC51}" sibTransId="{F88DBF6E-1650-4DDB-A8CB-8353F1F55E3A}"/>
    <dgm:cxn modelId="{83AB3BD1-5813-4DED-B617-DA8EB19207E9}" srcId="{A6341C83-3E2B-4ACE-9A17-E2BC32118776}" destId="{FA27D16F-F06B-4E77-9FC9-E7CE230230AB}" srcOrd="0" destOrd="0" parTransId="{935BC6B1-F4A2-41F3-ABA3-4C901157F71D}" sibTransId="{962B0CDA-AF20-4E23-A177-4AD5A5556C6E}"/>
    <dgm:cxn modelId="{E73AA5E2-B74F-4FE6-BF9A-71DFB4CEBE9F}" type="presOf" srcId="{02C39810-7744-4EA3-9B89-05C7DA6DA662}" destId="{93867E04-E97D-4C07-A193-DFA96B0C15A5}" srcOrd="0" destOrd="0" presId="urn:microsoft.com/office/officeart/2008/layout/AscendingPictureAccentProcess"/>
    <dgm:cxn modelId="{F1A7EBF8-96A9-497A-9F75-C8AC3B87B1A9}" type="presParOf" srcId="{72C8290B-074D-4F97-A72E-A9DD394872C8}" destId="{EB178515-9BA7-445E-BC12-541750CC6C81}" srcOrd="0" destOrd="0" presId="urn:microsoft.com/office/officeart/2008/layout/AscendingPictureAccentProcess"/>
    <dgm:cxn modelId="{E4E70B3C-3F7F-46DB-B8A2-96EE2ECD2CA3}" type="presParOf" srcId="{72C8290B-074D-4F97-A72E-A9DD394872C8}" destId="{EB9DA50C-419A-44B4-835C-96F07B78A7AC}" srcOrd="1" destOrd="0" presId="urn:microsoft.com/office/officeart/2008/layout/AscendingPictureAccentProcess"/>
    <dgm:cxn modelId="{EFA55AC4-5556-4EC3-8A9C-C8C3D8CC045C}" type="presParOf" srcId="{72C8290B-074D-4F97-A72E-A9DD394872C8}" destId="{46942F7C-FD1F-4F41-8CA6-F9BAC581BE4A}" srcOrd="2" destOrd="0" presId="urn:microsoft.com/office/officeart/2008/layout/AscendingPictureAccentProcess"/>
    <dgm:cxn modelId="{C3B4AAFA-CB9D-4E31-A825-3D95042AEA29}" type="presParOf" srcId="{72C8290B-074D-4F97-A72E-A9DD394872C8}" destId="{4FCD26A2-B081-4753-AA5C-E80B2F46054A}" srcOrd="3" destOrd="0" presId="urn:microsoft.com/office/officeart/2008/layout/AscendingPictureAccentProcess"/>
    <dgm:cxn modelId="{DB1407DB-53BC-4CE0-A54B-DDFEE68083A7}" type="presParOf" srcId="{72C8290B-074D-4F97-A72E-A9DD394872C8}" destId="{8D11BFC1-820C-448E-84AC-66DF63F693D4}" srcOrd="4" destOrd="0" presId="urn:microsoft.com/office/officeart/2008/layout/AscendingPictureAccentProcess"/>
    <dgm:cxn modelId="{2999F08C-81AE-4A11-AD9D-6C375CED4C1C}" type="presParOf" srcId="{72C8290B-074D-4F97-A72E-A9DD394872C8}" destId="{C53689A5-3765-4FE4-A5C1-88974F7C8C9E}" srcOrd="5" destOrd="0" presId="urn:microsoft.com/office/officeart/2008/layout/AscendingPictureAccentProcess"/>
    <dgm:cxn modelId="{8E8A7EF7-0FB1-40B8-B31C-42703B718EE7}" type="presParOf" srcId="{72C8290B-074D-4F97-A72E-A9DD394872C8}" destId="{32D5A3DD-1ACA-4328-927D-019BA47F43D4}" srcOrd="6" destOrd="0" presId="urn:microsoft.com/office/officeart/2008/layout/AscendingPictureAccentProcess"/>
    <dgm:cxn modelId="{D14CDDE7-E1FD-4FAA-9993-FD87B72FE516}" type="presParOf" srcId="{72C8290B-074D-4F97-A72E-A9DD394872C8}" destId="{EC184452-CE91-4F5B-9A2B-061F4DAD886D}" srcOrd="7" destOrd="0" presId="urn:microsoft.com/office/officeart/2008/layout/AscendingPictureAccentProcess"/>
    <dgm:cxn modelId="{B69AF347-D85D-40CB-B7D6-0D2E5D965A56}" type="presParOf" srcId="{72C8290B-074D-4F97-A72E-A9DD394872C8}" destId="{CFB12C3F-9234-4E93-ADAC-52705AC9D136}" srcOrd="8" destOrd="0" presId="urn:microsoft.com/office/officeart/2008/layout/AscendingPictureAccentProcess"/>
    <dgm:cxn modelId="{000B9D9B-7CB7-4223-B02D-6373D27773CE}" type="presParOf" srcId="{72C8290B-074D-4F97-A72E-A9DD394872C8}" destId="{90957BE5-445A-425A-B276-B03F06213FEE}" srcOrd="9" destOrd="0" presId="urn:microsoft.com/office/officeart/2008/layout/AscendingPictureAccentProcess"/>
    <dgm:cxn modelId="{508A912E-52CA-4738-AFF7-6EB959D35D8E}" type="presParOf" srcId="{72C8290B-074D-4F97-A72E-A9DD394872C8}" destId="{8620481B-FAC5-4297-AF2C-F6BB968DDFB2}" srcOrd="10" destOrd="0" presId="urn:microsoft.com/office/officeart/2008/layout/AscendingPictureAccentProcess"/>
    <dgm:cxn modelId="{140064FC-1006-45F2-9224-930BED85A0D1}" type="presParOf" srcId="{72C8290B-074D-4F97-A72E-A9DD394872C8}" destId="{7BB89A2B-53A0-42C8-B6AF-597079EA4C3D}" srcOrd="11" destOrd="0" presId="urn:microsoft.com/office/officeart/2008/layout/AscendingPictureAccentProcess"/>
    <dgm:cxn modelId="{3E053106-E89B-4677-88B9-160E01CDB814}" type="presParOf" srcId="{72C8290B-074D-4F97-A72E-A9DD394872C8}" destId="{0304D539-3B73-4FCD-BC50-5D3ECA247A59}" srcOrd="12" destOrd="0" presId="urn:microsoft.com/office/officeart/2008/layout/AscendingPictureAccentProcess"/>
    <dgm:cxn modelId="{A7178987-DB8A-43D6-AB19-BCD5C31E130C}" type="presParOf" srcId="{72C8290B-074D-4F97-A72E-A9DD394872C8}" destId="{570CF9D9-54DD-4EE8-A99D-04DD98CBB8BE}" srcOrd="13" destOrd="0" presId="urn:microsoft.com/office/officeart/2008/layout/AscendingPictureAccentProcess"/>
    <dgm:cxn modelId="{BFB9C681-8595-4299-8358-0F4B0E442DAA}" type="presParOf" srcId="{570CF9D9-54DD-4EE8-A99D-04DD98CBB8BE}" destId="{396CFED6-CC05-4CE0-ADB7-F37438E622FE}" srcOrd="0" destOrd="0" presId="urn:microsoft.com/office/officeart/2008/layout/AscendingPictureAccentProcess"/>
    <dgm:cxn modelId="{3969044D-D93D-48A6-B874-4982ACFF4B70}" type="presParOf" srcId="{72C8290B-074D-4F97-A72E-A9DD394872C8}" destId="{93867E04-E97D-4C07-A193-DFA96B0C15A5}" srcOrd="14" destOrd="0" presId="urn:microsoft.com/office/officeart/2008/layout/AscendingPictureAccentProcess"/>
    <dgm:cxn modelId="{F58CAE80-E5E1-4ADF-83CD-CC6847AA37A0}" type="presParOf" srcId="{72C8290B-074D-4F97-A72E-A9DD394872C8}" destId="{F33BEFB1-1D3A-4A71-B340-C4F45DE9FA28}" srcOrd="15" destOrd="0" presId="urn:microsoft.com/office/officeart/2008/layout/AscendingPictureAccentProcess"/>
    <dgm:cxn modelId="{ED634C2F-DB87-41F1-879F-AB184249A549}" type="presParOf" srcId="{F33BEFB1-1D3A-4A71-B340-C4F45DE9FA28}" destId="{FD968B48-6574-4E77-A0B5-DD1C04746C24}" srcOrd="0" destOrd="0" presId="urn:microsoft.com/office/officeart/2008/layout/AscendingPictureAccentProcess"/>
    <dgm:cxn modelId="{FD7DAB87-25DA-4800-98BE-9B4BE4EE72D1}" type="presParOf" srcId="{72C8290B-074D-4F97-A72E-A9DD394872C8}" destId="{FA2815DD-A32A-4EEB-A563-B52EB2E3EA0F}" srcOrd="16" destOrd="0" presId="urn:microsoft.com/office/officeart/2008/layout/AscendingPictureAccentProcess"/>
    <dgm:cxn modelId="{ABD0353B-AA8B-4FAB-93A2-EC7DF98BD625}" type="presParOf" srcId="{72C8290B-074D-4F97-A72E-A9DD394872C8}" destId="{3E8FD431-8D19-4E27-A1E4-94AC7E1EF45C}" srcOrd="17" destOrd="0" presId="urn:microsoft.com/office/officeart/2008/layout/AscendingPictureAccentProcess"/>
    <dgm:cxn modelId="{8D8A930D-6F84-49FB-95CD-F66FD3202B94}" type="presParOf" srcId="{3E8FD431-8D19-4E27-A1E4-94AC7E1EF45C}" destId="{1888BF37-568A-48F0-BC3D-72B3B96F66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D3997-72A2-4A49-87AB-FCD5ABAFB3AF}">
      <dsp:nvSpPr>
        <dsp:cNvPr id="0" name=""/>
        <dsp:cNvSpPr/>
      </dsp:nvSpPr>
      <dsp:spPr>
        <a:xfrm>
          <a:off x="933350" y="632984"/>
          <a:ext cx="2027042" cy="2258586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 dirty="0">
              <a:latin typeface="Candara" panose="020E0502030303020204" pitchFamily="34" charset="0"/>
            </a:rPr>
            <a:t>INFRAESTRUCTURA Y EQUIPAMIENTO EMPRESARIAL </a:t>
          </a:r>
          <a:endParaRPr lang="es-EC" sz="1000" kern="1200" dirty="0">
            <a:latin typeface="Candara" panose="020E0502030303020204" pitchFamily="34" charset="0"/>
          </a:endParaRPr>
        </a:p>
      </dsp:txBody>
      <dsp:txXfrm>
        <a:off x="1340876" y="1146664"/>
        <a:ext cx="1211990" cy="1190714"/>
      </dsp:txXfrm>
    </dsp:sp>
    <dsp:sp modelId="{2138C4E1-EA4B-4406-8B23-0F2BE56A32F2}">
      <dsp:nvSpPr>
        <dsp:cNvPr id="0" name=""/>
        <dsp:cNvSpPr/>
      </dsp:nvSpPr>
      <dsp:spPr>
        <a:xfrm>
          <a:off x="1111409" y="322248"/>
          <a:ext cx="2376097" cy="2376097"/>
        </a:xfrm>
        <a:prstGeom prst="circularArrow">
          <a:avLst>
            <a:gd name="adj1" fmla="val 4878"/>
            <a:gd name="adj2" fmla="val 312630"/>
            <a:gd name="adj3" fmla="val 3086536"/>
            <a:gd name="adj4" fmla="val 15299469"/>
            <a:gd name="adj5" fmla="val 5691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AC6F4-ACC6-4BC3-B0B5-C97342A700A5}">
      <dsp:nvSpPr>
        <dsp:cNvPr id="0" name=""/>
        <dsp:cNvSpPr/>
      </dsp:nvSpPr>
      <dsp:spPr>
        <a:xfrm>
          <a:off x="1661079" y="1556"/>
          <a:ext cx="2491618" cy="842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1200" kern="1200" dirty="0">
              <a:latin typeface="Candara" panose="020E0502030303020204" pitchFamily="34" charset="0"/>
            </a:rPr>
            <a:t>Continuidad del servicio y ampliación progresiva de la cobertura</a:t>
          </a:r>
        </a:p>
      </dsp:txBody>
      <dsp:txXfrm>
        <a:off x="1661079" y="106906"/>
        <a:ext cx="2175568" cy="632100"/>
      </dsp:txXfrm>
    </dsp:sp>
    <dsp:sp modelId="{258C6C9C-3122-4233-8651-A9CDFD42E201}">
      <dsp:nvSpPr>
        <dsp:cNvPr id="0" name=""/>
        <dsp:cNvSpPr/>
      </dsp:nvSpPr>
      <dsp:spPr>
        <a:xfrm>
          <a:off x="0" y="1867508"/>
          <a:ext cx="1661079" cy="8428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ndara" panose="020E0502030303020204" pitchFamily="34" charset="0"/>
            </a:rPr>
            <a:t>CALIDAD</a:t>
          </a:r>
          <a:r>
            <a:rPr lang="es-ES" sz="1300" b="1" kern="1200" baseline="0" dirty="0">
              <a:latin typeface="Candara" panose="020E0502030303020204" pitchFamily="34" charset="0"/>
            </a:rPr>
            <a:t> DEL AGU</a:t>
          </a:r>
          <a:r>
            <a:rPr lang="es-ES" sz="1300" kern="1200" baseline="0" dirty="0">
              <a:latin typeface="Candara" panose="020E0502030303020204" pitchFamily="34" charset="0"/>
            </a:rPr>
            <a:t>A</a:t>
          </a:r>
          <a:endParaRPr lang="es-EC" sz="1300" kern="1200" dirty="0">
            <a:latin typeface="Candara" panose="020E0502030303020204" pitchFamily="34" charset="0"/>
          </a:endParaRPr>
        </a:p>
      </dsp:txBody>
      <dsp:txXfrm>
        <a:off x="41142" y="1908650"/>
        <a:ext cx="1578795" cy="760516"/>
      </dsp:txXfrm>
    </dsp:sp>
    <dsp:sp modelId="{D25DA30E-44A1-4537-B0F8-7F8C709FC48D}">
      <dsp:nvSpPr>
        <dsp:cNvPr id="0" name=""/>
        <dsp:cNvSpPr/>
      </dsp:nvSpPr>
      <dsp:spPr>
        <a:xfrm>
          <a:off x="1661079" y="928637"/>
          <a:ext cx="2491618" cy="842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100" kern="1200" dirty="0">
              <a:latin typeface="Candara" panose="020E0502030303020204" pitchFamily="34" charset="0"/>
            </a:rPr>
            <a:t>Construcción de nuevas redes, atención de requerimientos ciudadanos y seguimiento técnico del sistema.</a:t>
          </a:r>
          <a:endParaRPr lang="es-EC" sz="1100" b="0" kern="1200" dirty="0">
            <a:latin typeface="Candara" panose="020E0502030303020204" pitchFamily="34" charset="0"/>
          </a:endParaRPr>
        </a:p>
      </dsp:txBody>
      <dsp:txXfrm>
        <a:off x="1661079" y="1033987"/>
        <a:ext cx="2175568" cy="632100"/>
      </dsp:txXfrm>
    </dsp:sp>
    <dsp:sp modelId="{2E54C941-940E-4AEB-A2E6-2EA462F1A9A7}">
      <dsp:nvSpPr>
        <dsp:cNvPr id="0" name=""/>
        <dsp:cNvSpPr/>
      </dsp:nvSpPr>
      <dsp:spPr>
        <a:xfrm>
          <a:off x="25813" y="2779242"/>
          <a:ext cx="1661079" cy="8428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ndara" panose="020E0502030303020204" pitchFamily="34" charset="0"/>
            </a:rPr>
            <a:t>PRODUCCION</a:t>
          </a:r>
          <a:r>
            <a:rPr lang="es-ES" sz="1300" b="1" kern="1200" baseline="0" dirty="0">
              <a:latin typeface="Candara" panose="020E0502030303020204" pitchFamily="34" charset="0"/>
            </a:rPr>
            <a:t> Y MANTENIMIENTO</a:t>
          </a:r>
          <a:endParaRPr lang="es-EC" sz="1300" b="1" kern="1200" dirty="0">
            <a:latin typeface="Candara" panose="020E0502030303020204" pitchFamily="34" charset="0"/>
          </a:endParaRPr>
        </a:p>
      </dsp:txBody>
      <dsp:txXfrm>
        <a:off x="66955" y="2820384"/>
        <a:ext cx="1578795" cy="760516"/>
      </dsp:txXfrm>
    </dsp:sp>
    <dsp:sp modelId="{0330AC79-086E-4963-A84A-B35F83A8AC83}">
      <dsp:nvSpPr>
        <dsp:cNvPr id="0" name=""/>
        <dsp:cNvSpPr/>
      </dsp:nvSpPr>
      <dsp:spPr>
        <a:xfrm>
          <a:off x="1661079" y="1855718"/>
          <a:ext cx="2491618" cy="842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1100" kern="1200" dirty="0">
              <a:latin typeface="Candara" panose="020E0502030303020204" pitchFamily="34" charset="0"/>
            </a:rPr>
            <a:t>Monitoreo, enfocado en la evaluación de parámetros físico-químicos y microbiológicos</a:t>
          </a:r>
        </a:p>
      </dsp:txBody>
      <dsp:txXfrm>
        <a:off x="1661079" y="1961068"/>
        <a:ext cx="2175568" cy="632100"/>
      </dsp:txXfrm>
    </dsp:sp>
    <dsp:sp modelId="{6C0410DD-40E5-4E45-AFAE-7649456E9C26}">
      <dsp:nvSpPr>
        <dsp:cNvPr id="0" name=""/>
        <dsp:cNvSpPr/>
      </dsp:nvSpPr>
      <dsp:spPr>
        <a:xfrm>
          <a:off x="0" y="72208"/>
          <a:ext cx="1661079" cy="8428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ndara" panose="020E0502030303020204" pitchFamily="34" charset="0"/>
            </a:rPr>
            <a:t>AGUA POTABLE</a:t>
          </a:r>
          <a:endParaRPr lang="es-EC" sz="1300" b="1" kern="1200" dirty="0">
            <a:latin typeface="Candara" panose="020E0502030303020204" pitchFamily="34" charset="0"/>
          </a:endParaRPr>
        </a:p>
      </dsp:txBody>
      <dsp:txXfrm>
        <a:off x="41142" y="113350"/>
        <a:ext cx="1578795" cy="760516"/>
      </dsp:txXfrm>
    </dsp:sp>
    <dsp:sp modelId="{770152C6-7BEE-4D89-903B-1EAF6841E15D}">
      <dsp:nvSpPr>
        <dsp:cNvPr id="0" name=""/>
        <dsp:cNvSpPr/>
      </dsp:nvSpPr>
      <dsp:spPr>
        <a:xfrm>
          <a:off x="1661079" y="2782798"/>
          <a:ext cx="2491618" cy="842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200" b="0" kern="1200" dirty="0">
              <a:latin typeface="Candara" panose="020E0502030303020204" pitchFamily="34" charset="0"/>
            </a:rPr>
            <a:t>Generar, distribuir y asegura el buen funcionamiento continuo</a:t>
          </a:r>
          <a:endParaRPr lang="es-EC" sz="1200" kern="1200" dirty="0">
            <a:latin typeface="Candara" panose="020E0502030303020204" pitchFamily="34" charset="0"/>
          </a:endParaRPr>
        </a:p>
      </dsp:txBody>
      <dsp:txXfrm>
        <a:off x="1661079" y="2888148"/>
        <a:ext cx="2175568" cy="632100"/>
      </dsp:txXfrm>
    </dsp:sp>
    <dsp:sp modelId="{06EE5031-C59F-49DA-BCBB-93A3D5A2A352}">
      <dsp:nvSpPr>
        <dsp:cNvPr id="0" name=""/>
        <dsp:cNvSpPr/>
      </dsp:nvSpPr>
      <dsp:spPr>
        <a:xfrm>
          <a:off x="0" y="964271"/>
          <a:ext cx="1661079" cy="8428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ndara" panose="020E0502030303020204" pitchFamily="34" charset="0"/>
            </a:rPr>
            <a:t>ALCANTARILLADO</a:t>
          </a:r>
          <a:endParaRPr lang="es-EC" sz="1300" b="1" kern="1200" dirty="0">
            <a:latin typeface="Candara" panose="020E0502030303020204" pitchFamily="34" charset="0"/>
          </a:endParaRPr>
        </a:p>
      </dsp:txBody>
      <dsp:txXfrm>
        <a:off x="41142" y="1005413"/>
        <a:ext cx="1578795" cy="760516"/>
      </dsp:txXfrm>
    </dsp:sp>
    <dsp:sp modelId="{F3961516-ECFB-4A9D-AB79-0E8BBCDEAB7A}">
      <dsp:nvSpPr>
        <dsp:cNvPr id="0" name=""/>
        <dsp:cNvSpPr/>
      </dsp:nvSpPr>
      <dsp:spPr>
        <a:xfrm>
          <a:off x="1661079" y="3709879"/>
          <a:ext cx="2491618" cy="842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200" kern="1200" dirty="0">
              <a:latin typeface="Candara" panose="020E0502030303020204" pitchFamily="34" charset="0"/>
            </a:rPr>
            <a:t>Operación y mantenimiento de los sistemas de tratamiento de aguas residuales </a:t>
          </a:r>
        </a:p>
      </dsp:txBody>
      <dsp:txXfrm>
        <a:off x="1661079" y="3815229"/>
        <a:ext cx="2175568" cy="632100"/>
      </dsp:txXfrm>
    </dsp:sp>
    <dsp:sp modelId="{0354F224-2F31-4BAA-A1F0-23BD4BBD6ABC}">
      <dsp:nvSpPr>
        <dsp:cNvPr id="0" name=""/>
        <dsp:cNvSpPr/>
      </dsp:nvSpPr>
      <dsp:spPr>
        <a:xfrm>
          <a:off x="0" y="3709879"/>
          <a:ext cx="1661079" cy="8428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ndara" panose="020E0502030303020204" pitchFamily="34" charset="0"/>
            </a:rPr>
            <a:t>MEDIO AMBIENTE </a:t>
          </a:r>
          <a:endParaRPr lang="es-EC" sz="1300" b="1" kern="1200" dirty="0">
            <a:latin typeface="Candara" panose="020E0502030303020204" pitchFamily="34" charset="0"/>
          </a:endParaRPr>
        </a:p>
      </dsp:txBody>
      <dsp:txXfrm>
        <a:off x="41142" y="3751021"/>
        <a:ext cx="1578795" cy="760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A39C2-70FF-4B7B-989E-004E8F9092B4}">
      <dsp:nvSpPr>
        <dsp:cNvPr id="0" name=""/>
        <dsp:cNvSpPr/>
      </dsp:nvSpPr>
      <dsp:spPr>
        <a:xfrm>
          <a:off x="3335072" y="2419576"/>
          <a:ext cx="1250232" cy="1269125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Candara" panose="020E0502030303020204" pitchFamily="34" charset="0"/>
            </a:rPr>
            <a:t>En 2025 alcanzaron un total de 5.794 metros lineales</a:t>
          </a:r>
        </a:p>
      </dsp:txBody>
      <dsp:txXfrm>
        <a:off x="3586424" y="2715607"/>
        <a:ext cx="747528" cy="654785"/>
      </dsp:txXfrm>
    </dsp:sp>
    <dsp:sp modelId="{C7E0CE83-FBF1-489A-A944-9B534019B967}">
      <dsp:nvSpPr>
        <dsp:cNvPr id="0" name=""/>
        <dsp:cNvSpPr/>
      </dsp:nvSpPr>
      <dsp:spPr>
        <a:xfrm>
          <a:off x="1829510" y="2082186"/>
          <a:ext cx="1557886" cy="1557886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Candara" panose="020E0502030303020204" pitchFamily="34" charset="0"/>
            </a:rPr>
            <a:t>Con un 93% de cobertura, con un total de 15.616 conexiones activas.</a:t>
          </a:r>
        </a:p>
      </dsp:txBody>
      <dsp:txXfrm>
        <a:off x="2221712" y="2476759"/>
        <a:ext cx="773482" cy="768740"/>
      </dsp:txXfrm>
    </dsp:sp>
    <dsp:sp modelId="{95E72610-C270-4E4E-99C5-A18CD7059EA9}">
      <dsp:nvSpPr>
        <dsp:cNvPr id="0" name=""/>
        <dsp:cNvSpPr/>
      </dsp:nvSpPr>
      <dsp:spPr>
        <a:xfrm rot="20700000">
          <a:off x="2582546" y="930836"/>
          <a:ext cx="1526410" cy="152641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>
              <a:latin typeface="Candara" panose="020E0502030303020204" pitchFamily="34" charset="0"/>
            </a:rPr>
            <a:t>Aumento de 383 nuevas conexiones </a:t>
          </a:r>
        </a:p>
      </dsp:txBody>
      <dsp:txXfrm rot="-20700000">
        <a:off x="2917332" y="1265623"/>
        <a:ext cx="856837" cy="856837"/>
      </dsp:txXfrm>
    </dsp:sp>
    <dsp:sp modelId="{3402E6EC-9AF4-4024-BF85-E9A331DA91E8}">
      <dsp:nvSpPr>
        <dsp:cNvPr id="0" name=""/>
        <dsp:cNvSpPr/>
      </dsp:nvSpPr>
      <dsp:spPr>
        <a:xfrm>
          <a:off x="3453241" y="2305416"/>
          <a:ext cx="1337241" cy="1699032"/>
        </a:xfrm>
        <a:prstGeom prst="circularArrow">
          <a:avLst>
            <a:gd name="adj1" fmla="val 4688"/>
            <a:gd name="adj2" fmla="val 299029"/>
            <a:gd name="adj3" fmla="val 2508702"/>
            <a:gd name="adj4" fmla="val 1587745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9FAFFB-4730-4806-8D09-3CD740115703}">
      <dsp:nvSpPr>
        <dsp:cNvPr id="0" name=""/>
        <dsp:cNvSpPr/>
      </dsp:nvSpPr>
      <dsp:spPr>
        <a:xfrm>
          <a:off x="1498442" y="1914027"/>
          <a:ext cx="1992146" cy="19921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CCCCDE-45A0-412A-A28D-5AEEA807227E}">
      <dsp:nvSpPr>
        <dsp:cNvPr id="0" name=""/>
        <dsp:cNvSpPr/>
      </dsp:nvSpPr>
      <dsp:spPr>
        <a:xfrm>
          <a:off x="2295825" y="610526"/>
          <a:ext cx="2147935" cy="21479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AFAB8-B273-47E8-B95B-18334C786AA6}">
      <dsp:nvSpPr>
        <dsp:cNvPr id="0" name=""/>
        <dsp:cNvSpPr/>
      </dsp:nvSpPr>
      <dsp:spPr>
        <a:xfrm>
          <a:off x="2755692" y="1517632"/>
          <a:ext cx="1650089" cy="1685668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latin typeface="Candara" panose="020E0502030303020204" pitchFamily="34" charset="0"/>
            </a:rPr>
            <a:t>Se ejecución de más de 10,6 km de red sanitaria.</a:t>
          </a:r>
        </a:p>
      </dsp:txBody>
      <dsp:txXfrm>
        <a:off x="3087433" y="1910128"/>
        <a:ext cx="986607" cy="871040"/>
      </dsp:txXfrm>
    </dsp:sp>
    <dsp:sp modelId="{22C36C98-D9D3-4FC5-B405-6EAE6AF5541A}">
      <dsp:nvSpPr>
        <dsp:cNvPr id="0" name=""/>
        <dsp:cNvSpPr/>
      </dsp:nvSpPr>
      <dsp:spPr>
        <a:xfrm>
          <a:off x="1567419" y="870082"/>
          <a:ext cx="1494812" cy="1494812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latin typeface="Candara" panose="020E0502030303020204" pitchFamily="34" charset="0"/>
            </a:rPr>
            <a:t>Se registra un aumento de 389 conexiones nuevas</a:t>
          </a:r>
        </a:p>
      </dsp:txBody>
      <dsp:txXfrm>
        <a:off x="1943742" y="1248680"/>
        <a:ext cx="742166" cy="737616"/>
      </dsp:txXfrm>
    </dsp:sp>
    <dsp:sp modelId="{6EE62B31-98AC-45D6-95CC-7E8F10662818}">
      <dsp:nvSpPr>
        <dsp:cNvPr id="0" name=""/>
        <dsp:cNvSpPr/>
      </dsp:nvSpPr>
      <dsp:spPr>
        <a:xfrm>
          <a:off x="2354415" y="1013364"/>
          <a:ext cx="2528101" cy="2528101"/>
        </a:xfrm>
        <a:prstGeom prst="circularArrow">
          <a:avLst>
            <a:gd name="adj1" fmla="val 4878"/>
            <a:gd name="adj2" fmla="val 312630"/>
            <a:gd name="adj3" fmla="val 3106475"/>
            <a:gd name="adj4" fmla="val 15271285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8A4C1C-383D-4999-8685-9D19CACEF7F0}">
      <dsp:nvSpPr>
        <dsp:cNvPr id="0" name=""/>
        <dsp:cNvSpPr/>
      </dsp:nvSpPr>
      <dsp:spPr>
        <a:xfrm>
          <a:off x="1277386" y="654443"/>
          <a:ext cx="1911491" cy="19114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F3AC9-73BA-4A73-A990-50A6CAE7FCA4}">
      <dsp:nvSpPr>
        <dsp:cNvPr id="0" name=""/>
        <dsp:cNvSpPr/>
      </dsp:nvSpPr>
      <dsp:spPr>
        <a:xfrm>
          <a:off x="2572153" y="2268"/>
          <a:ext cx="1498530" cy="9740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>
              <a:latin typeface="Cambria" panose="02040503050406030204" pitchFamily="18" charset="0"/>
              <a:ea typeface="Cambria" panose="02040503050406030204" pitchFamily="18" charset="0"/>
            </a:rPr>
            <a:t>Adquisición e instalación de 4 generadores eléctricos en las estaciones de bombeo</a:t>
          </a:r>
          <a:endParaRPr lang="es-EC" sz="105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619702" y="49817"/>
        <a:ext cx="1403432" cy="878946"/>
      </dsp:txXfrm>
    </dsp:sp>
    <dsp:sp modelId="{C7FF7673-7173-4A7C-86A4-3F0503A827A4}">
      <dsp:nvSpPr>
        <dsp:cNvPr id="0" name=""/>
        <dsp:cNvSpPr/>
      </dsp:nvSpPr>
      <dsp:spPr>
        <a:xfrm>
          <a:off x="1374231" y="489291"/>
          <a:ext cx="3894374" cy="3894374"/>
        </a:xfrm>
        <a:custGeom>
          <a:avLst/>
          <a:gdLst/>
          <a:ahLst/>
          <a:cxnLst/>
          <a:rect l="0" t="0" r="0" b="0"/>
          <a:pathLst>
            <a:path>
              <a:moveTo>
                <a:pt x="2897486" y="247637"/>
              </a:moveTo>
              <a:arcTo wR="1947187" hR="1947187" stAng="17952697" swAng="1212711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EC5A-1724-407F-9A29-B0BF0E8A7682}">
      <dsp:nvSpPr>
        <dsp:cNvPr id="0" name=""/>
        <dsp:cNvSpPr/>
      </dsp:nvSpPr>
      <dsp:spPr>
        <a:xfrm>
          <a:off x="4424038" y="1347741"/>
          <a:ext cx="1498530" cy="9740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kern="1200">
              <a:latin typeface="Cambria" panose="02040503050406030204" pitchFamily="18" charset="0"/>
              <a:ea typeface="Cambria" panose="02040503050406030204" pitchFamily="18" charset="0"/>
            </a:rPr>
            <a:t>En relación con el índice de agua no contabilizada (ANC) del sistema de agua potable, durante el año 2025 se registró un promedio cantonal del 41%.</a:t>
          </a:r>
          <a:endParaRPr lang="es-EC" sz="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71587" y="1395290"/>
        <a:ext cx="1403432" cy="878946"/>
      </dsp:txXfrm>
    </dsp:sp>
    <dsp:sp modelId="{3703D127-297E-4103-806D-8E7BBFB7BA8B}">
      <dsp:nvSpPr>
        <dsp:cNvPr id="0" name=""/>
        <dsp:cNvSpPr/>
      </dsp:nvSpPr>
      <dsp:spPr>
        <a:xfrm>
          <a:off x="1374231" y="489291"/>
          <a:ext cx="3894374" cy="3894374"/>
        </a:xfrm>
        <a:custGeom>
          <a:avLst/>
          <a:gdLst/>
          <a:ahLst/>
          <a:cxnLst/>
          <a:rect l="0" t="0" r="0" b="0"/>
          <a:pathLst>
            <a:path>
              <a:moveTo>
                <a:pt x="3889718" y="2081759"/>
              </a:moveTo>
              <a:arcTo wR="1947187" hR="1947187" stAng="21837776" swAng="136063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C95780-2632-44D7-AF4A-8C259977A0A4}">
      <dsp:nvSpPr>
        <dsp:cNvPr id="0" name=""/>
        <dsp:cNvSpPr/>
      </dsp:nvSpPr>
      <dsp:spPr>
        <a:xfrm>
          <a:off x="3716681" y="3524763"/>
          <a:ext cx="1498530" cy="9740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kern="1200" dirty="0">
              <a:latin typeface="Cambria" panose="02040503050406030204" pitchFamily="18" charset="0"/>
              <a:ea typeface="Cambria" panose="02040503050406030204" pitchFamily="18" charset="0"/>
            </a:rPr>
            <a:t>Mantenimiento de la infraestructura y la limpieza de áreas verdes en las plantas de tratamiento, estaciones de bombeo y tanques de reserva operados por la EPAA-AA</a:t>
          </a:r>
        </a:p>
      </dsp:txBody>
      <dsp:txXfrm>
        <a:off x="3764230" y="3572312"/>
        <a:ext cx="1403432" cy="878946"/>
      </dsp:txXfrm>
    </dsp:sp>
    <dsp:sp modelId="{253C1CC9-673C-453A-8244-A36697A2B1E0}">
      <dsp:nvSpPr>
        <dsp:cNvPr id="0" name=""/>
        <dsp:cNvSpPr/>
      </dsp:nvSpPr>
      <dsp:spPr>
        <a:xfrm>
          <a:off x="1374231" y="489291"/>
          <a:ext cx="3894374" cy="3894374"/>
        </a:xfrm>
        <a:custGeom>
          <a:avLst/>
          <a:gdLst/>
          <a:ahLst/>
          <a:cxnLst/>
          <a:rect l="0" t="0" r="0" b="0"/>
          <a:pathLst>
            <a:path>
              <a:moveTo>
                <a:pt x="2186504" y="3879612"/>
              </a:moveTo>
              <a:arcTo wR="1947187" hR="1947187" stAng="4976416" swAng="84716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03187-8264-4B9B-996A-3651BFDB28EB}">
      <dsp:nvSpPr>
        <dsp:cNvPr id="0" name=""/>
        <dsp:cNvSpPr/>
      </dsp:nvSpPr>
      <dsp:spPr>
        <a:xfrm>
          <a:off x="1427625" y="3524763"/>
          <a:ext cx="1498530" cy="9740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>
              <a:latin typeface="Cambria" panose="02040503050406030204" pitchFamily="18" charset="0"/>
              <a:ea typeface="Cambria" panose="02040503050406030204" pitchFamily="18" charset="0"/>
            </a:rPr>
            <a:t>Mantenimientos preventivos y correctivos de las 10 Estaciones de Bombeo y generadores que opera la EPAA-AA</a:t>
          </a:r>
          <a:endParaRPr lang="es-EC" sz="105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75174" y="3572312"/>
        <a:ext cx="1403432" cy="878946"/>
      </dsp:txXfrm>
    </dsp:sp>
    <dsp:sp modelId="{8462289B-ED22-42F6-A0D5-849C3969F248}">
      <dsp:nvSpPr>
        <dsp:cNvPr id="0" name=""/>
        <dsp:cNvSpPr/>
      </dsp:nvSpPr>
      <dsp:spPr>
        <a:xfrm>
          <a:off x="1374231" y="489291"/>
          <a:ext cx="3894374" cy="3894374"/>
        </a:xfrm>
        <a:custGeom>
          <a:avLst/>
          <a:gdLst/>
          <a:ahLst/>
          <a:cxnLst/>
          <a:rect l="0" t="0" r="0" b="0"/>
          <a:pathLst>
            <a:path>
              <a:moveTo>
                <a:pt x="206713" y="2820278"/>
              </a:moveTo>
              <a:arcTo wR="1947187" hR="1947187" stAng="9201591" swAng="136063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C5E11F-6329-49FB-B455-C95331F13F7D}">
      <dsp:nvSpPr>
        <dsp:cNvPr id="0" name=""/>
        <dsp:cNvSpPr/>
      </dsp:nvSpPr>
      <dsp:spPr>
        <a:xfrm>
          <a:off x="720267" y="1347741"/>
          <a:ext cx="1498530" cy="9740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>
              <a:latin typeface="Cambria" panose="02040503050406030204" pitchFamily="18" charset="0"/>
              <a:ea typeface="Cambria" panose="02040503050406030204" pitchFamily="18" charset="0"/>
            </a:rPr>
            <a:t>Durante el año 2025 se registró un promedio de 20:01 horas diarias de abastecimiento a nivel cantonal.</a:t>
          </a:r>
          <a:endParaRPr lang="es-EC" sz="1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67816" y="1395290"/>
        <a:ext cx="1403432" cy="878946"/>
      </dsp:txXfrm>
    </dsp:sp>
    <dsp:sp modelId="{BD513A1F-04A5-4C13-A5E7-2B4594EDFC83}">
      <dsp:nvSpPr>
        <dsp:cNvPr id="0" name=""/>
        <dsp:cNvSpPr/>
      </dsp:nvSpPr>
      <dsp:spPr>
        <a:xfrm>
          <a:off x="1374231" y="489291"/>
          <a:ext cx="3894374" cy="3894374"/>
        </a:xfrm>
        <a:custGeom>
          <a:avLst/>
          <a:gdLst/>
          <a:ahLst/>
          <a:cxnLst/>
          <a:rect l="0" t="0" r="0" b="0"/>
          <a:pathLst>
            <a:path>
              <a:moveTo>
                <a:pt x="468225" y="680613"/>
              </a:moveTo>
              <a:arcTo wR="1947187" hR="1947187" stAng="13234592" swAng="1212711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4D75-209E-4522-BCEB-8F47C7518DE3}">
      <dsp:nvSpPr>
        <dsp:cNvPr id="0" name=""/>
        <dsp:cNvSpPr/>
      </dsp:nvSpPr>
      <dsp:spPr>
        <a:xfrm rot="16200000">
          <a:off x="177" y="729757"/>
          <a:ext cx="2029271" cy="202927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Candara" panose="020E0502030303020204" pitchFamily="34" charset="0"/>
            </a:rPr>
            <a:t>Gasto codificado total de </a:t>
          </a:r>
          <a:r>
            <a:rPr lang="es-EC" sz="1600" b="1" u="sng" kern="1200" dirty="0">
              <a:latin typeface="Candara" panose="020E0502030303020204" pitchFamily="34" charset="0"/>
            </a:rPr>
            <a:t>3.649.712,63 USD</a:t>
          </a:r>
          <a:endParaRPr lang="es-EC" sz="1600" u="sng" kern="1200" dirty="0">
            <a:latin typeface="Candara" panose="020E0502030303020204" pitchFamily="34" charset="0"/>
          </a:endParaRPr>
        </a:p>
      </dsp:txBody>
      <dsp:txXfrm rot="5400000">
        <a:off x="355299" y="1237075"/>
        <a:ext cx="1674149" cy="1014635"/>
      </dsp:txXfrm>
    </dsp:sp>
    <dsp:sp modelId="{2795A89F-5DCC-4FB3-95F4-79729FB6A36F}">
      <dsp:nvSpPr>
        <dsp:cNvPr id="0" name=""/>
        <dsp:cNvSpPr/>
      </dsp:nvSpPr>
      <dsp:spPr>
        <a:xfrm rot="5400000">
          <a:off x="2233062" y="729757"/>
          <a:ext cx="2029271" cy="202927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Candara" panose="020E0502030303020204" pitchFamily="34" charset="0"/>
            </a:rPr>
            <a:t>Gasto devengado de </a:t>
          </a:r>
          <a:r>
            <a:rPr lang="es-EC" sz="1600" b="1" u="sng" kern="1200" dirty="0">
              <a:latin typeface="Candara" panose="020E0502030303020204" pitchFamily="34" charset="0"/>
            </a:rPr>
            <a:t>3.253.446,48 USD</a:t>
          </a:r>
          <a:endParaRPr lang="es-EC" sz="1600" u="sng" kern="1200" dirty="0">
            <a:latin typeface="Candara" panose="020E0502030303020204" pitchFamily="34" charset="0"/>
          </a:endParaRPr>
        </a:p>
      </dsp:txBody>
      <dsp:txXfrm rot="-5400000">
        <a:off x="2233062" y="1237075"/>
        <a:ext cx="1674149" cy="10146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78515-9BA7-445E-BC12-541750CC6C81}">
      <dsp:nvSpPr>
        <dsp:cNvPr id="0" name=""/>
        <dsp:cNvSpPr/>
      </dsp:nvSpPr>
      <dsp:spPr>
        <a:xfrm>
          <a:off x="1369609" y="3328538"/>
          <a:ext cx="91253" cy="91253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DA50C-419A-44B4-835C-96F07B78A7AC}">
      <dsp:nvSpPr>
        <dsp:cNvPr id="0" name=""/>
        <dsp:cNvSpPr/>
      </dsp:nvSpPr>
      <dsp:spPr>
        <a:xfrm>
          <a:off x="1197596" y="3411343"/>
          <a:ext cx="91253" cy="91253"/>
        </a:xfrm>
        <a:prstGeom prst="ellipse">
          <a:avLst/>
        </a:prstGeom>
        <a:solidFill>
          <a:schemeClr val="accent1">
            <a:shade val="50000"/>
            <a:hueOff val="98275"/>
            <a:satOff val="-10330"/>
            <a:lumOff val="8914"/>
            <a:alphaOff val="0"/>
          </a:schemeClr>
        </a:solidFill>
        <a:ln w="19050" cap="flat" cmpd="sng" algn="ctr">
          <a:solidFill>
            <a:schemeClr val="accent1">
              <a:shade val="50000"/>
              <a:hueOff val="98275"/>
              <a:satOff val="-10330"/>
              <a:lumOff val="89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42F7C-FD1F-4F41-8CA6-F9BAC581BE4A}">
      <dsp:nvSpPr>
        <dsp:cNvPr id="0" name=""/>
        <dsp:cNvSpPr/>
      </dsp:nvSpPr>
      <dsp:spPr>
        <a:xfrm>
          <a:off x="1017371" y="3476750"/>
          <a:ext cx="91253" cy="91253"/>
        </a:xfrm>
        <a:prstGeom prst="ellipse">
          <a:avLst/>
        </a:prstGeom>
        <a:solidFill>
          <a:schemeClr val="accent1">
            <a:shade val="50000"/>
            <a:hueOff val="196550"/>
            <a:satOff val="-20659"/>
            <a:lumOff val="17827"/>
            <a:alphaOff val="0"/>
          </a:schemeClr>
        </a:solidFill>
        <a:ln w="19050" cap="flat" cmpd="sng" algn="ctr">
          <a:solidFill>
            <a:schemeClr val="accent1">
              <a:shade val="50000"/>
              <a:hueOff val="196550"/>
              <a:satOff val="-20659"/>
              <a:lumOff val="178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D26A2-B081-4753-AA5C-E80B2F46054A}">
      <dsp:nvSpPr>
        <dsp:cNvPr id="0" name=""/>
        <dsp:cNvSpPr/>
      </dsp:nvSpPr>
      <dsp:spPr>
        <a:xfrm>
          <a:off x="2170142" y="2486398"/>
          <a:ext cx="91253" cy="91253"/>
        </a:xfrm>
        <a:prstGeom prst="ellipse">
          <a:avLst/>
        </a:prstGeom>
        <a:solidFill>
          <a:schemeClr val="accent1">
            <a:shade val="50000"/>
            <a:hueOff val="294825"/>
            <a:satOff val="-30989"/>
            <a:lumOff val="26741"/>
            <a:alphaOff val="0"/>
          </a:schemeClr>
        </a:solidFill>
        <a:ln w="19050" cap="flat" cmpd="sng" algn="ctr">
          <a:solidFill>
            <a:schemeClr val="accent1">
              <a:shade val="50000"/>
              <a:hueOff val="294825"/>
              <a:satOff val="-30989"/>
              <a:lumOff val="267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1BFC1-820C-448E-84AC-66DF63F693D4}">
      <dsp:nvSpPr>
        <dsp:cNvPr id="0" name=""/>
        <dsp:cNvSpPr/>
      </dsp:nvSpPr>
      <dsp:spPr>
        <a:xfrm>
          <a:off x="2067823" y="2692279"/>
          <a:ext cx="91253" cy="91253"/>
        </a:xfrm>
        <a:prstGeom prst="ellipse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accent1">
              <a:shade val="50000"/>
              <a:hueOff val="393099"/>
              <a:satOff val="-41319"/>
              <a:lumOff val="35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689A5-3765-4FE4-A5C1-88974F7C8C9E}">
      <dsp:nvSpPr>
        <dsp:cNvPr id="0" name=""/>
        <dsp:cNvSpPr/>
      </dsp:nvSpPr>
      <dsp:spPr>
        <a:xfrm>
          <a:off x="2076822" y="1101497"/>
          <a:ext cx="91253" cy="91253"/>
        </a:xfrm>
        <a:prstGeom prst="ellipse">
          <a:avLst/>
        </a:prstGeom>
        <a:solidFill>
          <a:schemeClr val="accent1">
            <a:shade val="50000"/>
            <a:hueOff val="491374"/>
            <a:satOff val="-51648"/>
            <a:lumOff val="44568"/>
            <a:alphaOff val="0"/>
          </a:schemeClr>
        </a:solidFill>
        <a:ln w="19050" cap="flat" cmpd="sng" algn="ctr">
          <a:solidFill>
            <a:schemeClr val="accent1">
              <a:shade val="50000"/>
              <a:hueOff val="491374"/>
              <a:satOff val="-51648"/>
              <a:lumOff val="445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5A3DD-1ACA-4328-927D-019BA47F43D4}">
      <dsp:nvSpPr>
        <dsp:cNvPr id="0" name=""/>
        <dsp:cNvSpPr/>
      </dsp:nvSpPr>
      <dsp:spPr>
        <a:xfrm>
          <a:off x="2203664" y="1020947"/>
          <a:ext cx="91253" cy="91253"/>
        </a:xfrm>
        <a:prstGeom prst="ellipse">
          <a:avLst/>
        </a:prstGeom>
        <a:solidFill>
          <a:schemeClr val="accent1">
            <a:shade val="50000"/>
            <a:hueOff val="589649"/>
            <a:satOff val="-61978"/>
            <a:lumOff val="53482"/>
            <a:alphaOff val="0"/>
          </a:schemeClr>
        </a:solidFill>
        <a:ln w="19050" cap="flat" cmpd="sng" algn="ctr">
          <a:solidFill>
            <a:schemeClr val="accent1">
              <a:shade val="50000"/>
              <a:hueOff val="589649"/>
              <a:satOff val="-61978"/>
              <a:lumOff val="534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84452-CE91-4F5B-9A2B-061F4DAD886D}">
      <dsp:nvSpPr>
        <dsp:cNvPr id="0" name=""/>
        <dsp:cNvSpPr/>
      </dsp:nvSpPr>
      <dsp:spPr>
        <a:xfrm>
          <a:off x="2330506" y="940397"/>
          <a:ext cx="91253" cy="91253"/>
        </a:xfrm>
        <a:prstGeom prst="ellipse">
          <a:avLst/>
        </a:prstGeom>
        <a:solidFill>
          <a:schemeClr val="accent1">
            <a:shade val="50000"/>
            <a:hueOff val="491374"/>
            <a:satOff val="-51648"/>
            <a:lumOff val="44568"/>
            <a:alphaOff val="0"/>
          </a:schemeClr>
        </a:solidFill>
        <a:ln w="19050" cap="flat" cmpd="sng" algn="ctr">
          <a:solidFill>
            <a:schemeClr val="accent1">
              <a:shade val="50000"/>
              <a:hueOff val="491374"/>
              <a:satOff val="-51648"/>
              <a:lumOff val="445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12C3F-9234-4E93-ADAC-52705AC9D136}">
      <dsp:nvSpPr>
        <dsp:cNvPr id="0" name=""/>
        <dsp:cNvSpPr/>
      </dsp:nvSpPr>
      <dsp:spPr>
        <a:xfrm>
          <a:off x="2457348" y="1020947"/>
          <a:ext cx="91253" cy="91253"/>
        </a:xfrm>
        <a:prstGeom prst="ellipse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accent1">
              <a:shade val="50000"/>
              <a:hueOff val="393099"/>
              <a:satOff val="-41319"/>
              <a:lumOff val="35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57BE5-445A-425A-B276-B03F06213FEE}">
      <dsp:nvSpPr>
        <dsp:cNvPr id="0" name=""/>
        <dsp:cNvSpPr/>
      </dsp:nvSpPr>
      <dsp:spPr>
        <a:xfrm>
          <a:off x="2584190" y="1101497"/>
          <a:ext cx="91253" cy="91253"/>
        </a:xfrm>
        <a:prstGeom prst="ellipse">
          <a:avLst/>
        </a:prstGeom>
        <a:solidFill>
          <a:schemeClr val="accent1">
            <a:shade val="50000"/>
            <a:hueOff val="294825"/>
            <a:satOff val="-30989"/>
            <a:lumOff val="26741"/>
            <a:alphaOff val="0"/>
          </a:schemeClr>
        </a:solidFill>
        <a:ln w="19050" cap="flat" cmpd="sng" algn="ctr">
          <a:solidFill>
            <a:schemeClr val="accent1">
              <a:shade val="50000"/>
              <a:hueOff val="294825"/>
              <a:satOff val="-30989"/>
              <a:lumOff val="267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0481B-FAC5-4297-AF2C-F6BB968DDFB2}">
      <dsp:nvSpPr>
        <dsp:cNvPr id="0" name=""/>
        <dsp:cNvSpPr/>
      </dsp:nvSpPr>
      <dsp:spPr>
        <a:xfrm>
          <a:off x="2330085" y="1205971"/>
          <a:ext cx="91253" cy="91253"/>
        </a:xfrm>
        <a:prstGeom prst="ellipse">
          <a:avLst/>
        </a:prstGeom>
        <a:solidFill>
          <a:schemeClr val="accent1">
            <a:shade val="50000"/>
            <a:hueOff val="196550"/>
            <a:satOff val="-20659"/>
            <a:lumOff val="17827"/>
            <a:alphaOff val="0"/>
          </a:schemeClr>
        </a:solidFill>
        <a:ln w="19050" cap="flat" cmpd="sng" algn="ctr">
          <a:solidFill>
            <a:schemeClr val="accent1">
              <a:shade val="50000"/>
              <a:hueOff val="196550"/>
              <a:satOff val="-20659"/>
              <a:lumOff val="178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89A2B-53A0-42C8-B6AF-597079EA4C3D}">
      <dsp:nvSpPr>
        <dsp:cNvPr id="0" name=""/>
        <dsp:cNvSpPr/>
      </dsp:nvSpPr>
      <dsp:spPr>
        <a:xfrm>
          <a:off x="2314626" y="1414379"/>
          <a:ext cx="91253" cy="91253"/>
        </a:xfrm>
        <a:prstGeom prst="ellipse">
          <a:avLst/>
        </a:prstGeom>
        <a:solidFill>
          <a:schemeClr val="accent1">
            <a:shade val="50000"/>
            <a:hueOff val="98275"/>
            <a:satOff val="-10330"/>
            <a:lumOff val="8914"/>
            <a:alphaOff val="0"/>
          </a:schemeClr>
        </a:solidFill>
        <a:ln w="19050" cap="flat" cmpd="sng" algn="ctr">
          <a:solidFill>
            <a:schemeClr val="accent1">
              <a:shade val="50000"/>
              <a:hueOff val="98275"/>
              <a:satOff val="-10330"/>
              <a:lumOff val="89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4D539-3B73-4FCD-BC50-5D3ECA247A59}">
      <dsp:nvSpPr>
        <dsp:cNvPr id="0" name=""/>
        <dsp:cNvSpPr/>
      </dsp:nvSpPr>
      <dsp:spPr>
        <a:xfrm>
          <a:off x="928494" y="3656735"/>
          <a:ext cx="2757063" cy="68946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3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Activos: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USD </a:t>
          </a:r>
          <a:r>
            <a:rPr lang="es-EC" sz="1800" b="1" kern="1200" dirty="0"/>
            <a:t>3,279,196.36 </a:t>
          </a:r>
        </a:p>
      </dsp:txBody>
      <dsp:txXfrm>
        <a:off x="962151" y="3690392"/>
        <a:ext cx="2689749" cy="622154"/>
      </dsp:txXfrm>
    </dsp:sp>
    <dsp:sp modelId="{396CFED6-CC05-4CE0-ADB7-F37438E622FE}">
      <dsp:nvSpPr>
        <dsp:cNvPr id="0" name=""/>
        <dsp:cNvSpPr/>
      </dsp:nvSpPr>
      <dsp:spPr>
        <a:xfrm>
          <a:off x="0" y="3451936"/>
          <a:ext cx="912532" cy="9124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67E04-E97D-4C07-A193-DFA96B0C15A5}">
      <dsp:nvSpPr>
        <dsp:cNvPr id="0" name=""/>
        <dsp:cNvSpPr/>
      </dsp:nvSpPr>
      <dsp:spPr>
        <a:xfrm>
          <a:off x="1950101" y="2854934"/>
          <a:ext cx="2663942" cy="620342"/>
        </a:xfrm>
        <a:prstGeom prst="roundRect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3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Pasivos: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USD </a:t>
          </a:r>
          <a:r>
            <a:rPr lang="es-EC" sz="1800" b="1" kern="1200" dirty="0"/>
            <a:t>745,759.95 </a:t>
          </a:r>
        </a:p>
      </dsp:txBody>
      <dsp:txXfrm>
        <a:off x="1980384" y="2885217"/>
        <a:ext cx="2603376" cy="559776"/>
      </dsp:txXfrm>
    </dsp:sp>
    <dsp:sp modelId="{FD968B48-6574-4E77-A0B5-DD1C04746C24}">
      <dsp:nvSpPr>
        <dsp:cNvPr id="0" name=""/>
        <dsp:cNvSpPr/>
      </dsp:nvSpPr>
      <dsp:spPr>
        <a:xfrm>
          <a:off x="800024" y="2303686"/>
          <a:ext cx="912532" cy="9124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815DD-A32A-4EEB-A563-B52EB2E3EA0F}">
      <dsp:nvSpPr>
        <dsp:cNvPr id="0" name=""/>
        <dsp:cNvSpPr/>
      </dsp:nvSpPr>
      <dsp:spPr>
        <a:xfrm>
          <a:off x="2247792" y="1764187"/>
          <a:ext cx="2366251" cy="632549"/>
        </a:xfrm>
        <a:prstGeom prst="roundRect">
          <a:avLst/>
        </a:prstGeom>
        <a:solidFill>
          <a:schemeClr val="accent1">
            <a:shade val="50000"/>
            <a:hueOff val="393099"/>
            <a:satOff val="-41319"/>
            <a:lumOff val="356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3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Patrimonio: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USD 2,553,436.86</a:t>
          </a:r>
        </a:p>
      </dsp:txBody>
      <dsp:txXfrm>
        <a:off x="2278670" y="1795065"/>
        <a:ext cx="2304495" cy="570793"/>
      </dsp:txXfrm>
    </dsp:sp>
    <dsp:sp modelId="{1888BF37-568A-48F0-BC3D-72B3B96F66F8}">
      <dsp:nvSpPr>
        <dsp:cNvPr id="0" name=""/>
        <dsp:cNvSpPr/>
      </dsp:nvSpPr>
      <dsp:spPr>
        <a:xfrm>
          <a:off x="1153685" y="1338117"/>
          <a:ext cx="912532" cy="9124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613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503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014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255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409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067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68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343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861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34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053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B60924-54BD-DA46-A2D3-450399FC9457}" type="datetimeFigureOut">
              <a:rPr lang="es-EC" smtClean="0"/>
              <a:t>04/5/2026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9B533D-41B0-E342-AA46-C02818875F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440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hyperlink" Target="https://web.sigepaa-aa.com:844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8.pn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1.emf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7.emf"/><Relationship Id="rId4" Type="http://schemas.openxmlformats.org/officeDocument/2006/relationships/diagramLayout" Target="../diagrams/layout6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D75B2-CBDD-34A5-2441-8C87B084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3E52E7-F779-3001-9852-6106C780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7B3062-E432-65DD-BCE7-9F3624ED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26"/>
            <a:ext cx="9144001" cy="68530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17AADC-3FB3-0CD2-B3E0-FE8668A8A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59744"/>
            <a:ext cx="6565378" cy="91493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FD1913B-AA4A-7956-253B-1D361316D8D4}"/>
              </a:ext>
            </a:extLst>
          </p:cNvPr>
          <p:cNvSpPr txBox="1"/>
          <p:nvPr/>
        </p:nvSpPr>
        <p:spPr>
          <a:xfrm>
            <a:off x="4837089" y="5001715"/>
            <a:ext cx="4621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</a:rPr>
              <a:t>ING. GALO ANIBAL TIPAZ</a:t>
            </a:r>
          </a:p>
          <a:p>
            <a:r>
              <a:rPr lang="es-ES" sz="2400" b="1" i="1" dirty="0">
                <a:solidFill>
                  <a:schemeClr val="bg1"/>
                </a:solidFill>
              </a:rPr>
              <a:t>GERENTE GENERAL </a:t>
            </a:r>
            <a:endParaRPr lang="es-EC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6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C31D5-AC4E-E5E5-F8E8-4C68CF919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5D292-41CD-A189-B8FE-160527BC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1C542F-AAFF-287A-9872-69A78EB86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117DD5-DF8A-E6CD-2161-2039B3FD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CFA4FB-BCF0-3813-FD07-C85F45AF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046" y="5950368"/>
            <a:ext cx="650791" cy="65079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98DD12A-378A-08D3-DE99-51AE4FD83CC2}"/>
              </a:ext>
            </a:extLst>
          </p:cNvPr>
          <p:cNvGrpSpPr/>
          <p:nvPr/>
        </p:nvGrpSpPr>
        <p:grpSpPr>
          <a:xfrm>
            <a:off x="6918107" y="1827249"/>
            <a:ext cx="2211878" cy="2377359"/>
            <a:chOff x="2355015" y="1769848"/>
            <a:chExt cx="2781189" cy="2781189"/>
          </a:xfrm>
          <a:scene3d>
            <a:camera prst="orthographicFront"/>
            <a:lightRig rig="chilly" dir="t"/>
          </a:scene3d>
        </p:grpSpPr>
        <p:sp>
          <p:nvSpPr>
            <p:cNvPr id="13" name="Forma 12">
              <a:extLst>
                <a:ext uri="{FF2B5EF4-FFF2-40B4-BE49-F238E27FC236}">
                  <a16:creationId xmlns:a16="http://schemas.microsoft.com/office/drawing/2014/main" id="{2CA3E36B-0A64-406E-6D55-EF51A88F32FF}"/>
                </a:ext>
              </a:extLst>
            </p:cNvPr>
            <p:cNvSpPr/>
            <p:nvPr/>
          </p:nvSpPr>
          <p:spPr>
            <a:xfrm>
              <a:off x="2355015" y="1769848"/>
              <a:ext cx="2781189" cy="2781189"/>
            </a:xfrm>
            <a:prstGeom prst="gear9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4" name="Forma 4">
              <a:extLst>
                <a:ext uri="{FF2B5EF4-FFF2-40B4-BE49-F238E27FC236}">
                  <a16:creationId xmlns:a16="http://schemas.microsoft.com/office/drawing/2014/main" id="{9DC4B4A8-B8A1-1A6B-FD72-5B88262D26CD}"/>
                </a:ext>
              </a:extLst>
            </p:cNvPr>
            <p:cNvSpPr txBox="1"/>
            <p:nvPr/>
          </p:nvSpPr>
          <p:spPr>
            <a:xfrm>
              <a:off x="2914158" y="2421328"/>
              <a:ext cx="1662903" cy="14295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000" b="1" kern="1200" dirty="0">
                  <a:latin typeface="Candara" panose="020E0502030303020204" pitchFamily="34" charset="0"/>
                </a:rPr>
                <a:t>SISTEMAS TECNOLÓGICOS ESPECIALIZADOS </a:t>
              </a:r>
              <a:endParaRPr lang="es-EC" sz="1000" kern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2ECD814-68FC-5B90-F5E0-D052E32C809F}"/>
              </a:ext>
            </a:extLst>
          </p:cNvPr>
          <p:cNvSpPr txBox="1"/>
          <p:nvPr/>
        </p:nvSpPr>
        <p:spPr>
          <a:xfrm>
            <a:off x="2975747" y="5713065"/>
            <a:ext cx="438704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/>
              <a:t>https://web.</a:t>
            </a:r>
            <a:r>
              <a:rPr lang="es-EC" dirty="0">
                <a:hlinkClick r:id="rId4"/>
              </a:rPr>
              <a:t>sigepaa-aa</a:t>
            </a:r>
            <a:r>
              <a:rPr lang="es-EC" dirty="0"/>
              <a:t>.com:8443/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407AC7D-645A-2352-7BA7-26EF6CBBE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20" y="5146811"/>
            <a:ext cx="1721106" cy="12316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71F89C5-02F9-271D-8306-33CF1755FF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 bwMode="auto">
          <a:xfrm>
            <a:off x="469162" y="1170626"/>
            <a:ext cx="6241127" cy="3902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417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7DD87-3558-99C2-1A8C-448DCBAFA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AE0903F-9542-CE9A-39EC-1624EED94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30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530001-D2CE-FE82-3CB7-0F272896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79425"/>
            <a:ext cx="6565378" cy="6495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CC22AC6-5844-B9BE-678D-1AAED870ADAE}"/>
              </a:ext>
            </a:extLst>
          </p:cNvPr>
          <p:cNvSpPr txBox="1">
            <a:spLocks/>
          </p:cNvSpPr>
          <p:nvPr/>
        </p:nvSpPr>
        <p:spPr>
          <a:xfrm>
            <a:off x="5099049" y="5030225"/>
            <a:ext cx="3683867" cy="649541"/>
          </a:xfrm>
          <a:prstGeom prst="rect">
            <a:avLst/>
          </a:prstGeom>
          <a:effectLst>
            <a:outerShdw blurRad="50800" dist="38100" dir="10800000" algn="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>
                <a:solidFill>
                  <a:schemeClr val="bg1"/>
                </a:solidFill>
              </a:rPr>
              <a:t>EJE COMERCIAL</a:t>
            </a:r>
            <a:endParaRPr lang="es-EC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9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62338-5122-65DF-049D-B22DC1031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91AFA-C905-1330-5CA6-E3F13F54A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2B8508-EEB3-1523-7B7E-7EC706F3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48E39C-77F0-D96D-E1B2-2874A0ED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E30491-CC34-47E9-EAE6-FB4EB80F5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20225"/>
              </p:ext>
            </p:extLst>
          </p:nvPr>
        </p:nvGraphicFramePr>
        <p:xfrm>
          <a:off x="875466" y="1778728"/>
          <a:ext cx="7031400" cy="1291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7850">
                  <a:extLst>
                    <a:ext uri="{9D8B030D-6E8A-4147-A177-3AD203B41FA5}">
                      <a16:colId xmlns:a16="http://schemas.microsoft.com/office/drawing/2014/main" val="342362198"/>
                    </a:ext>
                  </a:extLst>
                </a:gridCol>
                <a:gridCol w="1757850">
                  <a:extLst>
                    <a:ext uri="{9D8B030D-6E8A-4147-A177-3AD203B41FA5}">
                      <a16:colId xmlns:a16="http://schemas.microsoft.com/office/drawing/2014/main" val="1340459080"/>
                    </a:ext>
                  </a:extLst>
                </a:gridCol>
                <a:gridCol w="1757850">
                  <a:extLst>
                    <a:ext uri="{9D8B030D-6E8A-4147-A177-3AD203B41FA5}">
                      <a16:colId xmlns:a16="http://schemas.microsoft.com/office/drawing/2014/main" val="2836220013"/>
                    </a:ext>
                  </a:extLst>
                </a:gridCol>
                <a:gridCol w="1757850">
                  <a:extLst>
                    <a:ext uri="{9D8B030D-6E8A-4147-A177-3AD203B41FA5}">
                      <a16:colId xmlns:a16="http://schemas.microsoft.com/office/drawing/2014/main" val="4258400044"/>
                    </a:ext>
                  </a:extLst>
                </a:gridCol>
              </a:tblGrid>
              <a:tr h="5095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TOTAL USUARIOS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RECAUDACIÓN DEL AÑO 2025 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CRECIMIENTO ANUAL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CATEGORÍAS TARIFARIAS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085448"/>
                  </a:ext>
                </a:extLst>
              </a:tr>
              <a:tr h="511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15.616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$ 2.458.976,46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2.55%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800" kern="100" dirty="0">
                          <a:effectLst/>
                          <a:latin typeface="Candara" panose="020E0502030303020204" pitchFamily="34" charset="0"/>
                        </a:rPr>
                        <a:t>5 CATEGORÍAS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0228040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C9A82599-96BF-AAD3-3847-76D8E6A18112}"/>
              </a:ext>
            </a:extLst>
          </p:cNvPr>
          <p:cNvSpPr txBox="1"/>
          <p:nvPr/>
        </p:nvSpPr>
        <p:spPr>
          <a:xfrm>
            <a:off x="2057399" y="1098988"/>
            <a:ext cx="4667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COMERCIALIZACIÓN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s-EC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0356FDD-4950-5335-5053-A970697C0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66" y="3452374"/>
            <a:ext cx="5029200" cy="2306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F7CB84-1B93-CA1D-24F5-BE7EB6866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835" y="5877240"/>
            <a:ext cx="945687" cy="8188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98A27C6-4E6B-7AFB-96C5-C0FC6F399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66" y="3452374"/>
            <a:ext cx="1714936" cy="23066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4902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83472-D9DF-27FB-3971-C70297E38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6D513-56A9-1059-3817-CF71D409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3A7B9E-E6FC-C208-A294-2BF070C1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32C889-F1B2-6CA9-6BE7-B26A69042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A31CB0E-00E2-C051-FE8C-43E7CF401197}"/>
              </a:ext>
            </a:extLst>
          </p:cNvPr>
          <p:cNvSpPr txBox="1"/>
          <p:nvPr/>
        </p:nvSpPr>
        <p:spPr>
          <a:xfrm>
            <a:off x="2057399" y="1098988"/>
            <a:ext cx="4667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COMERCIALIZACIÓN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s-EC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1A049C5-9F86-09C7-40B2-6246836E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732" y="5788826"/>
            <a:ext cx="945687" cy="818853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311A73B-918D-04F1-2620-89A05F11B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95685"/>
              </p:ext>
            </p:extLst>
          </p:nvPr>
        </p:nvGraphicFramePr>
        <p:xfrm>
          <a:off x="627320" y="1761805"/>
          <a:ext cx="5398044" cy="4426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102">
                  <a:extLst>
                    <a:ext uri="{9D8B030D-6E8A-4147-A177-3AD203B41FA5}">
                      <a16:colId xmlns:a16="http://schemas.microsoft.com/office/drawing/2014/main" val="877005677"/>
                    </a:ext>
                  </a:extLst>
                </a:gridCol>
                <a:gridCol w="2497112">
                  <a:extLst>
                    <a:ext uri="{9D8B030D-6E8A-4147-A177-3AD203B41FA5}">
                      <a16:colId xmlns:a16="http://schemas.microsoft.com/office/drawing/2014/main" val="1817723307"/>
                    </a:ext>
                  </a:extLst>
                </a:gridCol>
                <a:gridCol w="1379830">
                  <a:extLst>
                    <a:ext uri="{9D8B030D-6E8A-4147-A177-3AD203B41FA5}">
                      <a16:colId xmlns:a16="http://schemas.microsoft.com/office/drawing/2014/main" val="891487977"/>
                    </a:ext>
                  </a:extLst>
                </a:gridCol>
              </a:tblGrid>
              <a:tr h="7466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OBJETIVO ESTRATÉGICO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INDICADOR DE GESTIÓN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META 2025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520457"/>
                  </a:ext>
                </a:extLst>
              </a:tr>
              <a:tr h="7466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Actualización Catastral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>
                          <a:effectLst/>
                          <a:latin typeface="Candara" panose="020E0502030303020204" pitchFamily="34" charset="0"/>
                        </a:rPr>
                        <a:t>% de predios con información técnica validada.</a:t>
                      </a:r>
                      <a:endParaRPr lang="es-EC" sz="14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95% del catastro urbano.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599897"/>
                  </a:ext>
                </a:extLst>
              </a:tr>
              <a:tr h="7466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>
                          <a:effectLst/>
                          <a:latin typeface="Candara" panose="020E0502030303020204" pitchFamily="34" charset="0"/>
                        </a:rPr>
                        <a:t>Efectividad de Cobro</a:t>
                      </a:r>
                      <a:endParaRPr lang="es-EC" sz="14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>
                          <a:effectLst/>
                          <a:latin typeface="Candara" panose="020E0502030303020204" pitchFamily="34" charset="0"/>
                        </a:rPr>
                        <a:t>Ratio de recaudación (Recaudado / Facturado).</a:t>
                      </a:r>
                      <a:endParaRPr lang="es-EC" sz="14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&gt; 92% de efectividad.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483385"/>
                  </a:ext>
                </a:extLst>
              </a:tr>
              <a:tr h="8376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>
                          <a:effectLst/>
                          <a:latin typeface="Candara" panose="020E0502030303020204" pitchFamily="34" charset="0"/>
                        </a:rPr>
                        <a:t>Nuevas Conexiones</a:t>
                      </a:r>
                      <a:endParaRPr lang="es-EC" sz="14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>
                          <a:effectLst/>
                          <a:latin typeface="Candara" panose="020E0502030303020204" pitchFamily="34" charset="0"/>
                        </a:rPr>
                        <a:t>Número de nuevas acometidas instaladas.</a:t>
                      </a:r>
                      <a:endParaRPr lang="es-EC" sz="14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Incremento del 2.55% anual.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109480"/>
                  </a:ext>
                </a:extLst>
              </a:tr>
              <a:tr h="7466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Reducción de Mora</a:t>
                      </a:r>
                      <a:endParaRPr lang="es-EC" sz="14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>
                          <a:effectLst/>
                          <a:latin typeface="Candara" panose="020E0502030303020204" pitchFamily="34" charset="0"/>
                        </a:rPr>
                        <a:t>Cantidad de convenios de pago suscritos.</a:t>
                      </a:r>
                      <a:endParaRPr lang="es-EC" sz="14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</a:rPr>
                        <a:t>500 convenios anuales.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400" kern="1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 Alivio financiero.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517214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8E45ED5-E21A-BA98-24D9-FC0C262FB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3134" y="1141501"/>
            <a:ext cx="1512760" cy="20170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4CCD88-8745-F473-E026-4D29034A6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b="27250"/>
          <a:stretch/>
        </p:blipFill>
        <p:spPr bwMode="auto">
          <a:xfrm flipH="1">
            <a:off x="7047858" y="3429000"/>
            <a:ext cx="1626979" cy="22259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4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8DCB-AB77-3A18-1198-21A0C40D5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60BC3-74FE-65EA-23A5-611A12B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E7B4C-DBE3-4EE4-A6D1-2880E2E58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20A9AC0-98D7-6D6F-8EB8-23F320D7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EABA04-7DA7-A936-7D9C-01623BC7A69F}"/>
              </a:ext>
            </a:extLst>
          </p:cNvPr>
          <p:cNvSpPr txBox="1"/>
          <p:nvPr/>
        </p:nvSpPr>
        <p:spPr>
          <a:xfrm>
            <a:off x="2057399" y="1098988"/>
            <a:ext cx="4667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CONVENIOS</a:t>
            </a:r>
            <a:endParaRPr lang="es-EC" sz="24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152F27C-E07F-E0D0-B0A5-59B39D927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732" y="5788826"/>
            <a:ext cx="945687" cy="8188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D97B02-0891-49B0-6668-E646ED92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709" y="1957564"/>
            <a:ext cx="5402580" cy="22486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522940-4D9C-A938-0900-79F3F49ED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3980029"/>
            <a:ext cx="4164037" cy="2030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56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759C7-0A48-D993-C534-D07121C2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A578AD-D3B4-6DC5-3025-A78A713F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30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87362F-D486-58B1-9280-5FF16ECD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79425"/>
            <a:ext cx="6565378" cy="6495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6EC17AC-AE95-6ADB-C5C5-81AA923F37FA}"/>
              </a:ext>
            </a:extLst>
          </p:cNvPr>
          <p:cNvSpPr txBox="1">
            <a:spLocks/>
          </p:cNvSpPr>
          <p:nvPr/>
        </p:nvSpPr>
        <p:spPr>
          <a:xfrm>
            <a:off x="5099049" y="5030225"/>
            <a:ext cx="3683867" cy="649541"/>
          </a:xfrm>
          <a:prstGeom prst="rect">
            <a:avLst/>
          </a:prstGeom>
          <a:effectLst>
            <a:outerShdw blurRad="50800" dist="38100" dir="10800000" algn="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>
                <a:solidFill>
                  <a:schemeClr val="bg1"/>
                </a:solidFill>
              </a:rPr>
              <a:t>EJE OPERATIVO </a:t>
            </a:r>
            <a:endParaRPr lang="es-EC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4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1F3EC-46BE-D2BC-924C-E1350E2C3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B307F-5B92-88B3-F0CD-67F8EEAC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375900-926A-956D-73CE-CD83C76D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169EB9-7E25-73B3-5697-75EE080A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ABCF8F0-1865-B9B4-C2AE-409710CD9C99}"/>
              </a:ext>
            </a:extLst>
          </p:cNvPr>
          <p:cNvSpPr txBox="1"/>
          <p:nvPr/>
        </p:nvSpPr>
        <p:spPr>
          <a:xfrm>
            <a:off x="900275" y="1088616"/>
            <a:ext cx="4667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DIRECCIÓN TÉCNICA </a:t>
            </a:r>
            <a:endParaRPr lang="es-EC" sz="32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444D69-F2F4-2DD9-92B7-A61FD9D76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73" y="1532896"/>
            <a:ext cx="2494239" cy="2316164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72FE56-3149-80BA-403C-3C47FEA0B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46" y="3980029"/>
            <a:ext cx="2494239" cy="2467610"/>
          </a:xfrm>
          <a:prstGeom prst="rect">
            <a:avLst/>
          </a:prstGeom>
          <a:noFill/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509EE0C6-4990-3CEC-71F0-AD26B4D29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163720"/>
              </p:ext>
            </p:extLst>
          </p:nvPr>
        </p:nvGraphicFramePr>
        <p:xfrm>
          <a:off x="627320" y="1702910"/>
          <a:ext cx="4152698" cy="455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7031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1561-C22D-361B-B6BF-D171CFBF5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4A3A5-EF18-7DE2-DFBE-1BEDD2CA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7370CF-DF7E-E574-19FE-20FB46F9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D30A59-9B35-1FEB-DF2B-F71F3601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1AD39FA-CC60-B77B-237D-91220C3DB312}"/>
              </a:ext>
            </a:extLst>
          </p:cNvPr>
          <p:cNvGraphicFramePr>
            <a:graphicFrameLocks noGrp="1"/>
          </p:cNvGraphicFramePr>
          <p:nvPr/>
        </p:nvGraphicFramePr>
        <p:xfrm>
          <a:off x="313944" y="2580469"/>
          <a:ext cx="2813538" cy="3811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7436">
                  <a:extLst>
                    <a:ext uri="{9D8B030D-6E8A-4147-A177-3AD203B41FA5}">
                      <a16:colId xmlns:a16="http://schemas.microsoft.com/office/drawing/2014/main" val="3447259642"/>
                    </a:ext>
                  </a:extLst>
                </a:gridCol>
                <a:gridCol w="1386102">
                  <a:extLst>
                    <a:ext uri="{9D8B030D-6E8A-4147-A177-3AD203B41FA5}">
                      <a16:colId xmlns:a16="http://schemas.microsoft.com/office/drawing/2014/main" val="2018792060"/>
                    </a:ext>
                  </a:extLst>
                </a:gridCol>
              </a:tblGrid>
              <a:tr h="639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 dirty="0">
                          <a:effectLst/>
                          <a:latin typeface="Californian FB" panose="0207040306080B030204" pitchFamily="18" charset="0"/>
                        </a:rPr>
                        <a:t>PARROQUIA </a:t>
                      </a:r>
                      <a:endParaRPr lang="es-EC" sz="2800" kern="1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 dirty="0">
                          <a:effectLst/>
                          <a:latin typeface="Californian FB" panose="0207040306080B030204" pitchFamily="18" charset="0"/>
                        </a:rPr>
                        <a:t>LONGITUD (M)</a:t>
                      </a:r>
                      <a:endParaRPr lang="es-EC" sz="2800" kern="1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0465499"/>
                  </a:ext>
                </a:extLst>
              </a:tr>
              <a:tr h="422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Atuntaqui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1751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833732"/>
                  </a:ext>
                </a:extLst>
              </a:tr>
              <a:tr h="422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Natabuela 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928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999443"/>
                  </a:ext>
                </a:extLst>
              </a:tr>
              <a:tr h="639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Andrade Marin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471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914554"/>
                  </a:ext>
                </a:extLst>
              </a:tr>
              <a:tr h="422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Chaltura 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1778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9585432"/>
                  </a:ext>
                </a:extLst>
              </a:tr>
              <a:tr h="422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San Roque 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746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017843"/>
                  </a:ext>
                </a:extLst>
              </a:tr>
              <a:tr h="422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Imbaya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lifornian FB" panose="0207040306080B030204" pitchFamily="18" charset="0"/>
                        </a:rPr>
                        <a:t>120</a:t>
                      </a:r>
                      <a:endParaRPr lang="es-EC" sz="2800" kern="1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5308165"/>
                  </a:ext>
                </a:extLst>
              </a:tr>
              <a:tr h="422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 dirty="0">
                          <a:effectLst/>
                          <a:latin typeface="Californian FB" panose="0207040306080B030204" pitchFamily="18" charset="0"/>
                        </a:rPr>
                        <a:t>Total </a:t>
                      </a:r>
                      <a:endParaRPr lang="es-EC" sz="2800" kern="1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 dirty="0">
                          <a:effectLst/>
                          <a:latin typeface="Californian FB" panose="0207040306080B030204" pitchFamily="18" charset="0"/>
                        </a:rPr>
                        <a:t>5794</a:t>
                      </a:r>
                      <a:endParaRPr lang="es-EC" sz="2800" kern="1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1125694"/>
                  </a:ext>
                </a:extLst>
              </a:tr>
            </a:tbl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48BD99D-C531-9828-6FCD-8C5342888000}"/>
              </a:ext>
            </a:extLst>
          </p:cNvPr>
          <p:cNvGraphicFramePr/>
          <p:nvPr/>
        </p:nvGraphicFramePr>
        <p:xfrm>
          <a:off x="4011086" y="132128"/>
          <a:ext cx="5446291" cy="389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C85DBC57-8DE3-393D-C254-A38767726981}"/>
              </a:ext>
            </a:extLst>
          </p:cNvPr>
          <p:cNvSpPr txBox="1"/>
          <p:nvPr/>
        </p:nvSpPr>
        <p:spPr>
          <a:xfrm>
            <a:off x="1425038" y="1447678"/>
            <a:ext cx="3824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AGUA POTABLE</a:t>
            </a:r>
            <a:r>
              <a:rPr lang="es-ES" sz="2000" dirty="0"/>
              <a:t> </a:t>
            </a:r>
            <a:endParaRPr lang="es-EC" sz="20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EF9D43B-8E9E-62CD-4754-1BA02F56D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439" y="5699075"/>
            <a:ext cx="815699" cy="7899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23D856-25A9-F394-CC81-1DADBF33E9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2" b="9272"/>
          <a:stretch/>
        </p:blipFill>
        <p:spPr bwMode="auto">
          <a:xfrm>
            <a:off x="3303290" y="3569615"/>
            <a:ext cx="2921664" cy="2752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499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64ED-3049-A6F8-33B9-D750B77F8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3B9C2-5B41-708E-B861-F19B2E3DF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F33085-AD06-E1AD-DA0A-1D134C79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669211-FB34-3917-4040-97E18944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AD108EC-5D94-F8C2-995F-636C8B6B84EE}"/>
              </a:ext>
            </a:extLst>
          </p:cNvPr>
          <p:cNvGraphicFramePr>
            <a:graphicFrameLocks noGrp="1"/>
          </p:cNvGraphicFramePr>
          <p:nvPr/>
        </p:nvGraphicFramePr>
        <p:xfrm>
          <a:off x="379495" y="2985267"/>
          <a:ext cx="2875162" cy="3195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581">
                  <a:extLst>
                    <a:ext uri="{9D8B030D-6E8A-4147-A177-3AD203B41FA5}">
                      <a16:colId xmlns:a16="http://schemas.microsoft.com/office/drawing/2014/main" val="130143471"/>
                    </a:ext>
                  </a:extLst>
                </a:gridCol>
                <a:gridCol w="1437581">
                  <a:extLst>
                    <a:ext uri="{9D8B030D-6E8A-4147-A177-3AD203B41FA5}">
                      <a16:colId xmlns:a16="http://schemas.microsoft.com/office/drawing/2014/main" val="4077284202"/>
                    </a:ext>
                  </a:extLst>
                </a:gridCol>
              </a:tblGrid>
              <a:tr h="427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b="1" kern="0" dirty="0">
                          <a:effectLst/>
                          <a:latin typeface="Candara" panose="020E0502030303020204" pitchFamily="34" charset="0"/>
                        </a:rPr>
                        <a:t>PARROQUIA </a:t>
                      </a:r>
                      <a:endParaRPr lang="es-EC" sz="2800" b="1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b="1" kern="0" dirty="0">
                          <a:effectLst/>
                          <a:latin typeface="Candara" panose="020E0502030303020204" pitchFamily="34" charset="0"/>
                        </a:rPr>
                        <a:t>LONGITUD (M)</a:t>
                      </a:r>
                      <a:endParaRPr lang="es-EC" sz="2800" b="1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7895888"/>
                  </a:ext>
                </a:extLst>
              </a:tr>
              <a:tr h="427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Chaltura 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2,595.33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326202"/>
                  </a:ext>
                </a:extLst>
              </a:tr>
              <a:tr h="427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San Roque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2,721.10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014105"/>
                  </a:ext>
                </a:extLst>
              </a:tr>
              <a:tr h="628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Andrade Marin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1,370.51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917856"/>
                  </a:ext>
                </a:extLst>
              </a:tr>
              <a:tr h="427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Atuntaqui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1,078.00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473355"/>
                  </a:ext>
                </a:extLst>
              </a:tr>
              <a:tr h="427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Natabuela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kern="0">
                          <a:effectLst/>
                          <a:latin typeface="Candara" panose="020E0502030303020204" pitchFamily="34" charset="0"/>
                        </a:rPr>
                        <a:t>2,896.00</a:t>
                      </a:r>
                      <a:endParaRPr lang="es-EC" sz="28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627397"/>
                  </a:ext>
                </a:extLst>
              </a:tr>
              <a:tr h="427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b="1" kern="0" dirty="0">
                          <a:effectLst/>
                          <a:latin typeface="Candara" panose="020E0502030303020204" pitchFamily="34" charset="0"/>
                        </a:rPr>
                        <a:t>TOTAL </a:t>
                      </a:r>
                      <a:endParaRPr lang="es-EC" sz="2800" b="1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600" b="1" kern="0" dirty="0">
                          <a:effectLst/>
                          <a:latin typeface="Candara" panose="020E0502030303020204" pitchFamily="34" charset="0"/>
                        </a:rPr>
                        <a:t>10,660.94</a:t>
                      </a:r>
                      <a:endParaRPr lang="es-EC" sz="2800" b="1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115437"/>
                  </a:ext>
                </a:extLst>
              </a:tr>
            </a:tbl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32AF3FE-D866-A998-11E9-E6443C70F81A}"/>
              </a:ext>
            </a:extLst>
          </p:cNvPr>
          <p:cNvGraphicFramePr/>
          <p:nvPr/>
        </p:nvGraphicFramePr>
        <p:xfrm>
          <a:off x="4109201" y="347828"/>
          <a:ext cx="5192957" cy="373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58D569A-1ECE-AC9C-B345-2503B29CC570}"/>
              </a:ext>
            </a:extLst>
          </p:cNvPr>
          <p:cNvSpPr txBox="1"/>
          <p:nvPr/>
        </p:nvSpPr>
        <p:spPr>
          <a:xfrm>
            <a:off x="826714" y="1722983"/>
            <a:ext cx="382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ALCANTARILLADO</a:t>
            </a:r>
            <a:r>
              <a:rPr lang="es-ES" dirty="0"/>
              <a:t> 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5B5C6B-15BB-3303-857A-04B994166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3613" y="5556938"/>
            <a:ext cx="1115806" cy="9842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9FFBD2F-11A7-70D6-4502-C39E4857E5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4" b="11470"/>
          <a:stretch/>
        </p:blipFill>
        <p:spPr bwMode="auto">
          <a:xfrm>
            <a:off x="3502483" y="3356007"/>
            <a:ext cx="2875161" cy="2686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87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B1617-D8B7-7787-7D92-64F420D4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6A7E3-9723-2E3C-ECC8-66B67A97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3F2124-976E-66A6-7A04-5E9DEAAB3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23AC4B-AADB-2547-EEA7-F5A3534B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8FA796B-D226-95BF-3F15-AB6E52036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613" y="5556938"/>
            <a:ext cx="1115806" cy="9842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DB9F789-664A-5C63-FCB6-8799981F19B6}"/>
              </a:ext>
            </a:extLst>
          </p:cNvPr>
          <p:cNvSpPr txBox="1"/>
          <p:nvPr/>
        </p:nvSpPr>
        <p:spPr>
          <a:xfrm>
            <a:off x="1076776" y="1158029"/>
            <a:ext cx="714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PRODUCCIÓN  Y MANTENIMIENTO</a:t>
            </a:r>
            <a:r>
              <a:rPr lang="es-ES" dirty="0"/>
              <a:t> </a:t>
            </a:r>
            <a:endParaRPr lang="es-EC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5E2F736-BB18-91FC-CA6D-63FEF238C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660508"/>
              </p:ext>
            </p:extLst>
          </p:nvPr>
        </p:nvGraphicFramePr>
        <p:xfrm>
          <a:off x="-159314" y="2014251"/>
          <a:ext cx="6642837" cy="4565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27992972-62E6-146E-A05C-A8C18DE811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137" y="2194278"/>
            <a:ext cx="2279542" cy="30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7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016CA7-12A7-00DF-0B56-F41C9F7F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30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0442EF-568B-6969-BF9A-0C25E3999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79425"/>
            <a:ext cx="6565378" cy="6495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957CDDB-BA56-7F5C-AD06-E9FB23C49812}"/>
              </a:ext>
            </a:extLst>
          </p:cNvPr>
          <p:cNvSpPr txBox="1">
            <a:spLocks/>
          </p:cNvSpPr>
          <p:nvPr/>
        </p:nvSpPr>
        <p:spPr>
          <a:xfrm>
            <a:off x="5099049" y="5030225"/>
            <a:ext cx="3683867" cy="649541"/>
          </a:xfrm>
          <a:prstGeom prst="rect">
            <a:avLst/>
          </a:prstGeom>
          <a:effectLst>
            <a:outerShdw blurRad="50800" dist="38100" dir="10800000" algn="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>
                <a:solidFill>
                  <a:schemeClr val="bg1"/>
                </a:solidFill>
              </a:rPr>
              <a:t>EJE INSTITUCIONAL</a:t>
            </a:r>
            <a:endParaRPr lang="es-EC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95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149-3F5D-EE7B-F83D-8BFBC9AF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3A314-01F0-C41C-B7D8-C666BBA9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CE04C1-1EC5-2A5F-8A7B-B29C39D86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2FC589-2592-5F97-4A86-001D7D15B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370163-59CD-F17A-2F42-EA39FC01B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502" y="5795890"/>
            <a:ext cx="1117454" cy="8620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51C4E3-9757-BA15-53F5-9AA1ED498D7E}"/>
              </a:ext>
            </a:extLst>
          </p:cNvPr>
          <p:cNvSpPr txBox="1"/>
          <p:nvPr/>
        </p:nvSpPr>
        <p:spPr>
          <a:xfrm>
            <a:off x="2288105" y="1173648"/>
            <a:ext cx="6386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UNIDAD DE GESTIÓN AMBIENTAL </a:t>
            </a:r>
            <a:endParaRPr lang="es-EC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5EB694-74EC-9C3C-6919-1124CA783210}"/>
              </a:ext>
            </a:extLst>
          </p:cNvPr>
          <p:cNvSpPr txBox="1"/>
          <p:nvPr/>
        </p:nvSpPr>
        <p:spPr>
          <a:xfrm>
            <a:off x="469162" y="1869845"/>
            <a:ext cx="5401994" cy="40605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Obtención de 10 Permisos</a:t>
            </a: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Sanitarios de Funcionamiento correspondientes a las </a:t>
            </a:r>
            <a:r>
              <a:rPr lang="es-ES" sz="1400" kern="100" dirty="0" err="1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PTAPs</a:t>
            </a: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Vertientes de distribución directa.</a:t>
            </a:r>
            <a:endParaRPr lang="es-EC" sz="1400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Realización del </a:t>
            </a:r>
            <a:r>
              <a:rPr lang="es-ES" sz="14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proceso de Regularización Ambiental de los proyectos que presupuesta, contrata y ejecuta la EPAA-AA</a:t>
            </a:r>
            <a:endParaRPr lang="es-EC" sz="1400" b="1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Elaboración y ejecución del Proyecto de Educación Ambiental dirigido a </a:t>
            </a:r>
            <a:r>
              <a:rPr lang="es-ES" sz="14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5000 estudiantes a nivel de todo el Cantón</a:t>
            </a:r>
            <a:endParaRPr lang="es-EC" sz="1400" b="1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Operación y mantenimiento de la PTAR de </a:t>
            </a:r>
            <a:r>
              <a:rPr lang="es-ES" sz="1400" kern="100" dirty="0" err="1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Chaltura</a:t>
            </a:r>
            <a:endParaRPr lang="es-EC" sz="1400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Aporte a la comunidad del Conjunto “La Alegría” </a:t>
            </a: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la puesta en marcha de la PTAR</a:t>
            </a:r>
            <a:endParaRPr lang="es-EC" sz="1400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Registro de información en la </a:t>
            </a:r>
            <a:r>
              <a:rPr lang="es-ES" sz="1400" b="1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Plataforma SNIM</a:t>
            </a:r>
            <a:endParaRPr lang="es-EC" sz="1400" b="1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kern="100" dirty="0">
                <a:effectLst/>
                <a:latin typeface="Candara" panose="020E0502030303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Ejecución de inspecciones sobre el adecuado uso de los sistemas de alcantarillado sanitario en conjunto con el GPI y GADM-AA</a:t>
            </a:r>
            <a:endParaRPr lang="es-EC" sz="1400" kern="100" dirty="0">
              <a:effectLst/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F1CE1E-14B9-0091-81E0-CB21A7C41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70787" y="1858018"/>
            <a:ext cx="2207109" cy="16553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5682E6F-1231-39C9-FE76-A659034B2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787" y="3682397"/>
            <a:ext cx="2207110" cy="17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D51F-925C-FDBB-ABB4-6FA74DF88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619BFF5-5973-D584-136F-75090311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30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44B74F-A72F-F5C9-15EA-35ABD3D9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79425"/>
            <a:ext cx="6565378" cy="6495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3CC4172-0C36-8D8F-F42D-1523CEC3A2D9}"/>
              </a:ext>
            </a:extLst>
          </p:cNvPr>
          <p:cNvSpPr txBox="1">
            <a:spLocks/>
          </p:cNvSpPr>
          <p:nvPr/>
        </p:nvSpPr>
        <p:spPr>
          <a:xfrm>
            <a:off x="5099049" y="5030225"/>
            <a:ext cx="3683867" cy="649541"/>
          </a:xfrm>
          <a:prstGeom prst="rect">
            <a:avLst/>
          </a:prstGeom>
          <a:effectLst>
            <a:outerShdw blurRad="50800" dist="38100" dir="10800000" algn="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>
                <a:solidFill>
                  <a:schemeClr val="bg1"/>
                </a:solidFill>
              </a:rPr>
              <a:t>EJE FINANCIERO  </a:t>
            </a:r>
            <a:endParaRPr lang="es-EC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8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2FF7-7711-ABBC-E92C-0D5930B2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98B78-C312-DCF0-FEAF-3BBB5F6B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0DB504-F05E-894B-0DE6-D688D2B08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EC7042-D669-56E6-3F7D-9531C2FB4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3D38F1F-638B-C4A8-C9D1-2F7D4B7C1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931547"/>
              </p:ext>
            </p:extLst>
          </p:nvPr>
        </p:nvGraphicFramePr>
        <p:xfrm>
          <a:off x="2852655" y="1498217"/>
          <a:ext cx="4262511" cy="3488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954497F-E7E1-9C7A-00DA-C102DD41BFAB}"/>
              </a:ext>
            </a:extLst>
          </p:cNvPr>
          <p:cNvSpPr txBox="1"/>
          <p:nvPr/>
        </p:nvSpPr>
        <p:spPr>
          <a:xfrm>
            <a:off x="2117881" y="1119057"/>
            <a:ext cx="57320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DIRECCIÓN ADMINISTRATIVA FINANCIERA </a:t>
            </a:r>
            <a:endParaRPr lang="es-EC" sz="3200" u="sng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918428-BEE7-24CC-AB3A-69EADBE9C7CF}"/>
              </a:ext>
            </a:extLst>
          </p:cNvPr>
          <p:cNvSpPr txBox="1"/>
          <p:nvPr/>
        </p:nvSpPr>
        <p:spPr>
          <a:xfrm>
            <a:off x="3286469" y="4560911"/>
            <a:ext cx="3394882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kern="1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EJECUCIÓN PRESUPUESTARIA DEL GASTO ALCANZA APROXIMADAMENTE </a:t>
            </a:r>
            <a:r>
              <a:rPr lang="es-EC" sz="1600" b="1" kern="1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89 %</a:t>
            </a:r>
            <a:r>
              <a:rPr lang="es-EC" sz="1600" kern="1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LO QUE EVIDENCIA UNA ADECUADA PLANIFICACIÓN Y EJECUCIÓN DE LOS RECURSOS INSTITUCIONALES.</a:t>
            </a:r>
            <a:endParaRPr lang="es-EC" sz="1600" kern="1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D3B2544-A00F-9A96-1DCB-65C5624887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 r="33447" b="16312"/>
          <a:stretch/>
        </p:blipFill>
        <p:spPr bwMode="auto">
          <a:xfrm>
            <a:off x="469162" y="3762998"/>
            <a:ext cx="1875289" cy="21493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3722DC-BD33-FEA2-BC7C-A7E4D62DFF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8"/>
          <a:stretch/>
        </p:blipFill>
        <p:spPr bwMode="auto">
          <a:xfrm>
            <a:off x="523938" y="2021219"/>
            <a:ext cx="1875289" cy="14984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A7E4107-0250-6FEB-17DC-60EF963A0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0758" y="5841736"/>
            <a:ext cx="824896" cy="8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8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69BF4-5A6C-7595-8570-4953267D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0ADA8-119B-AFB9-C8A8-DDB88211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EA9A77-49B4-C579-273C-D75AAA49E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4A728A-A3D9-9ED0-2B75-795C2E9B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EE63B6-080E-9F40-D9AC-8213C16B8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6375236"/>
              </p:ext>
            </p:extLst>
          </p:nvPr>
        </p:nvGraphicFramePr>
        <p:xfrm>
          <a:off x="158157" y="1098989"/>
          <a:ext cx="4614044" cy="5219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6E39CD5-F892-7E17-F794-0661B4FCB739}"/>
              </a:ext>
            </a:extLst>
          </p:cNvPr>
          <p:cNvSpPr txBox="1"/>
          <p:nvPr/>
        </p:nvSpPr>
        <p:spPr>
          <a:xfrm>
            <a:off x="731988" y="1369544"/>
            <a:ext cx="4667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SITUACIÓN FINANCIERA</a:t>
            </a:r>
            <a:endParaRPr lang="es-EC" sz="32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08B6ABC-233B-4622-79F5-F1FE6EF883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r="6705" b="8517"/>
          <a:stretch/>
        </p:blipFill>
        <p:spPr bwMode="auto">
          <a:xfrm>
            <a:off x="5399522" y="2021219"/>
            <a:ext cx="2871020" cy="33434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FC85DF-F96E-9D28-7742-AE46501BF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5009" y="5838843"/>
            <a:ext cx="746325" cy="7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0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F32D3-4AAF-B3EA-5D4E-050DBDBB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3B440-8D8B-3BCC-209A-76380371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46AF53-ADBE-8699-2227-07A00770A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29FB13-0419-F9DD-5E15-E9D2E897D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C4452C5-651E-5A01-53BF-85663F444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93336"/>
              </p:ext>
            </p:extLst>
          </p:nvPr>
        </p:nvGraphicFramePr>
        <p:xfrm>
          <a:off x="3909038" y="2431173"/>
          <a:ext cx="4804011" cy="1739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221">
                  <a:extLst>
                    <a:ext uri="{9D8B030D-6E8A-4147-A177-3AD203B41FA5}">
                      <a16:colId xmlns:a16="http://schemas.microsoft.com/office/drawing/2014/main" val="3657680792"/>
                    </a:ext>
                  </a:extLst>
                </a:gridCol>
                <a:gridCol w="1664895">
                  <a:extLst>
                    <a:ext uri="{9D8B030D-6E8A-4147-A177-3AD203B41FA5}">
                      <a16:colId xmlns:a16="http://schemas.microsoft.com/office/drawing/2014/main" val="31731626"/>
                    </a:ext>
                  </a:extLst>
                </a:gridCol>
                <a:gridCol w="1664895">
                  <a:extLst>
                    <a:ext uri="{9D8B030D-6E8A-4147-A177-3AD203B41FA5}">
                      <a16:colId xmlns:a16="http://schemas.microsoft.com/office/drawing/2014/main" val="2241234905"/>
                    </a:ext>
                  </a:extLst>
                </a:gridCol>
              </a:tblGrid>
              <a:tr h="526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kern="100" dirty="0">
                          <a:effectLst/>
                          <a:latin typeface="Candara" panose="020E0502030303020204" pitchFamily="34" charset="0"/>
                        </a:rPr>
                        <a:t>PAC 2025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800" kern="100" dirty="0">
                          <a:effectLst/>
                          <a:latin typeface="Candara" panose="020E0502030303020204" pitchFamily="34" charset="0"/>
                        </a:rPr>
                        <a:t>PAC EJECUTADO</a:t>
                      </a:r>
                      <a:endParaRPr lang="es-EC" sz="3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754484"/>
                  </a:ext>
                </a:extLst>
              </a:tr>
              <a:tr h="68558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 dirty="0">
                          <a:effectLst/>
                          <a:latin typeface="Candara" panose="020E0502030303020204" pitchFamily="34" charset="0"/>
                        </a:rPr>
                        <a:t>1’194.736,02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C" sz="28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400" b="1" kern="100" dirty="0">
                          <a:effectLst/>
                          <a:latin typeface="Candara" panose="020E0502030303020204" pitchFamily="34" charset="0"/>
                        </a:rPr>
                        <a:t>VALOR</a:t>
                      </a:r>
                      <a:endParaRPr lang="es-EC" sz="2400" b="1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400" b="1" kern="100" dirty="0">
                          <a:effectLst/>
                          <a:latin typeface="Candara" panose="020E0502030303020204" pitchFamily="34" charset="0"/>
                        </a:rPr>
                        <a:t>PORCENTAJE DE EJECUTADO</a:t>
                      </a:r>
                      <a:endParaRPr lang="es-EC" sz="2400" b="1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15294"/>
                  </a:ext>
                </a:extLst>
              </a:tr>
              <a:tr h="5267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 dirty="0">
                          <a:effectLst/>
                          <a:latin typeface="Candara" panose="020E0502030303020204" pitchFamily="34" charset="0"/>
                        </a:rPr>
                        <a:t>1.006.924,12</a:t>
                      </a:r>
                      <a:endParaRPr lang="es-EC" sz="28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 dirty="0">
                          <a:effectLst/>
                          <a:latin typeface="Candara" panose="020E0502030303020204" pitchFamily="34" charset="0"/>
                        </a:rPr>
                        <a:t>84,28%</a:t>
                      </a:r>
                      <a:endParaRPr lang="es-EC" sz="28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444391"/>
                  </a:ext>
                </a:extLst>
              </a:tr>
            </a:tbl>
          </a:graphicData>
        </a:graphic>
      </p:graphicFrame>
      <p:pic>
        <p:nvPicPr>
          <p:cNvPr id="8" name="Imagen 7" descr="27 mil resultados de imágenes, fotos de stock e ilustraciones libres de  regalías para Presupuestario | Shutterstock">
            <a:extLst>
              <a:ext uri="{FF2B5EF4-FFF2-40B4-BE49-F238E27FC236}">
                <a16:creationId xmlns:a16="http://schemas.microsoft.com/office/drawing/2014/main" id="{64283979-D407-45C6-582D-71422781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8890" r="31032" b="19983"/>
          <a:stretch/>
        </p:blipFill>
        <p:spPr bwMode="auto">
          <a:xfrm>
            <a:off x="6368203" y="4644150"/>
            <a:ext cx="2344846" cy="1866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8495067-DD53-B292-2448-A550BF47A7A0}"/>
              </a:ext>
            </a:extLst>
          </p:cNvPr>
          <p:cNvSpPr txBox="1"/>
          <p:nvPr/>
        </p:nvSpPr>
        <p:spPr>
          <a:xfrm>
            <a:off x="358125" y="2177688"/>
            <a:ext cx="3275463" cy="2215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Plan Anual de Contratación (PAC)  ha sido efectivamente cumplido durante el año fiscal 2025 determinado dentro de la EPAA-AA.</a:t>
            </a:r>
          </a:p>
          <a:p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DEFDAA-96D6-4D43-D6CF-2E49D3F6B7BE}"/>
              </a:ext>
            </a:extLst>
          </p:cNvPr>
          <p:cNvSpPr txBox="1"/>
          <p:nvPr/>
        </p:nvSpPr>
        <p:spPr>
          <a:xfrm>
            <a:off x="2161805" y="1279506"/>
            <a:ext cx="4667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COMPRAS PUBLICAS </a:t>
            </a:r>
            <a:endParaRPr lang="es-EC" sz="32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EC5E773-0416-D722-02EF-3FEB36104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25" y="5818314"/>
            <a:ext cx="650791" cy="6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5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76C9F-D3AD-17B8-EB8C-0B566D64B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0A46B8-8131-91BA-3140-871466B3E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30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E2EB8F8-9ACF-93B4-7774-8330D5F4F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79425"/>
            <a:ext cx="6565378" cy="6495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3764D17-19FD-11EF-6E1D-2DA7DDFE5435}"/>
              </a:ext>
            </a:extLst>
          </p:cNvPr>
          <p:cNvSpPr txBox="1">
            <a:spLocks/>
          </p:cNvSpPr>
          <p:nvPr/>
        </p:nvSpPr>
        <p:spPr>
          <a:xfrm>
            <a:off x="5099049" y="5030225"/>
            <a:ext cx="3683867" cy="649541"/>
          </a:xfrm>
          <a:prstGeom prst="rect">
            <a:avLst/>
          </a:prstGeom>
          <a:effectLst>
            <a:outerShdw blurRad="50800" dist="38100" dir="10800000" algn="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>
                <a:solidFill>
                  <a:schemeClr val="bg1"/>
                </a:solidFill>
              </a:rPr>
              <a:t>EJE JURÍDICO  </a:t>
            </a:r>
            <a:endParaRPr lang="es-EC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3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C69C6-3A5F-7644-37D9-346A377B2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36218-EF6E-EF37-34F6-E6A44C09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58B94-5A0C-8EBB-7108-298505853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A33762-5CA7-9DD0-0D7B-38A7F97FE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FDA56-C363-4E7B-8333-65CFDA233DCE}"/>
              </a:ext>
            </a:extLst>
          </p:cNvPr>
          <p:cNvSpPr txBox="1"/>
          <p:nvPr/>
        </p:nvSpPr>
        <p:spPr>
          <a:xfrm>
            <a:off x="627320" y="1010609"/>
            <a:ext cx="8207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DIRECCIÓN DE ASESORÍA JURÍDICA  </a:t>
            </a:r>
            <a:endParaRPr lang="es-EC" sz="32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D482B5C-AE8C-D94B-CAEC-6E6128B7A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796051"/>
              </p:ext>
            </p:extLst>
          </p:nvPr>
        </p:nvGraphicFramePr>
        <p:xfrm>
          <a:off x="627320" y="1623036"/>
          <a:ext cx="5401994" cy="4713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247">
                  <a:extLst>
                    <a:ext uri="{9D8B030D-6E8A-4147-A177-3AD203B41FA5}">
                      <a16:colId xmlns:a16="http://schemas.microsoft.com/office/drawing/2014/main" val="2519911572"/>
                    </a:ext>
                  </a:extLst>
                </a:gridCol>
                <a:gridCol w="1405554">
                  <a:extLst>
                    <a:ext uri="{9D8B030D-6E8A-4147-A177-3AD203B41FA5}">
                      <a16:colId xmlns:a16="http://schemas.microsoft.com/office/drawing/2014/main" val="1652276486"/>
                    </a:ext>
                  </a:extLst>
                </a:gridCol>
                <a:gridCol w="886730">
                  <a:extLst>
                    <a:ext uri="{9D8B030D-6E8A-4147-A177-3AD203B41FA5}">
                      <a16:colId xmlns:a16="http://schemas.microsoft.com/office/drawing/2014/main" val="692708866"/>
                    </a:ext>
                  </a:extLst>
                </a:gridCol>
                <a:gridCol w="1048013">
                  <a:extLst>
                    <a:ext uri="{9D8B030D-6E8A-4147-A177-3AD203B41FA5}">
                      <a16:colId xmlns:a16="http://schemas.microsoft.com/office/drawing/2014/main" val="2623410230"/>
                    </a:ext>
                  </a:extLst>
                </a:gridCol>
                <a:gridCol w="1705450">
                  <a:extLst>
                    <a:ext uri="{9D8B030D-6E8A-4147-A177-3AD203B41FA5}">
                      <a16:colId xmlns:a16="http://schemas.microsoft.com/office/drawing/2014/main" val="385497145"/>
                    </a:ext>
                  </a:extLst>
                </a:gridCol>
              </a:tblGrid>
              <a:tr h="3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 err="1">
                          <a:effectLst/>
                          <a:latin typeface="Candara" panose="020E0502030303020204" pitchFamily="34" charset="0"/>
                        </a:rPr>
                        <a:t>N°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ACTIVIDAD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CANTIDAD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PORCENTAJE (%)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OBSERVACIÓN TÉCNICA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0991832"/>
                  </a:ext>
                </a:extLst>
              </a:tr>
              <a:tr h="576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Convenios interinstitucionales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3.84%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Gestión estratégica con GAD y entidades públicas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741283"/>
                  </a:ext>
                </a:extLst>
              </a:tr>
              <a:tr h="576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Contratos de contratación pública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15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8.24%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Soporte a la operatividad institucional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341946"/>
                  </a:ext>
                </a:extLst>
              </a:tr>
              <a:tr h="576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Resoluciones de refacturación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28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15.38%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Alto volumen en gestión administrativa correctiva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183051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Criterios jurídicos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42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23.08%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Principal carga técnica de asesoría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438338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Contratos laborales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23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12.64%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Gestión de talento humano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971093"/>
                  </a:ext>
                </a:extLst>
              </a:tr>
              <a:tr h="382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Convenios de cooperación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49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26.92%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Actividad predominante (gestión territorial)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435453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Resoluciones administrativas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3.84%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Actos administrativos formales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826031"/>
                  </a:ext>
                </a:extLst>
              </a:tr>
              <a:tr h="382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Actualización de normativa interna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1.65%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Fortalecimiento institucional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0965164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Procesos de mediación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>
                          <a:effectLst/>
                          <a:latin typeface="Candara" panose="020E0502030303020204" pitchFamily="34" charset="0"/>
                        </a:rPr>
                        <a:t>0.55%</a:t>
                      </a:r>
                      <a:endParaRPr lang="es-EC" sz="1200" kern="1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0" dirty="0">
                          <a:effectLst/>
                          <a:latin typeface="Candara" panose="020E0502030303020204" pitchFamily="34" charset="0"/>
                        </a:rPr>
                        <a:t>Gestión de conflictos</a:t>
                      </a:r>
                      <a:endParaRPr lang="es-EC" sz="1200" kern="1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6308161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91D6BC9B-8647-30B5-A896-F988956A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7" b="34265"/>
          <a:stretch/>
        </p:blipFill>
        <p:spPr>
          <a:xfrm>
            <a:off x="6398334" y="2021219"/>
            <a:ext cx="2118345" cy="2870474"/>
          </a:xfrm>
          <a:prstGeom prst="rect">
            <a:avLst/>
          </a:prstGeom>
        </p:spPr>
      </p:pic>
      <p:pic>
        <p:nvPicPr>
          <p:cNvPr id="1026" name="Picture 2" descr="ASESORÍA JURÍDICA. - Procumed Servicio de Medicina Laboral">
            <a:extLst>
              <a:ext uri="{FF2B5EF4-FFF2-40B4-BE49-F238E27FC236}">
                <a16:creationId xmlns:a16="http://schemas.microsoft.com/office/drawing/2014/main" id="{01DE4F8B-9618-0F7A-559A-2ACA1C1A5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7250" y="5431615"/>
            <a:ext cx="917587" cy="90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85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9840C1F-B03D-4F0B-8D30-C9FB153F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9EDE87-9C4B-D810-B5A2-4E33CB6D5563}"/>
              </a:ext>
            </a:extLst>
          </p:cNvPr>
          <p:cNvSpPr txBox="1"/>
          <p:nvPr/>
        </p:nvSpPr>
        <p:spPr>
          <a:xfrm>
            <a:off x="1069145" y="5645892"/>
            <a:ext cx="700571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Garamond" panose="02020404030301010803" pitchFamily="18" charset="0"/>
              </a:rPr>
              <a:t>"Servir a la ciudadanía no es solo administrar recursos, es honrar la confianza pública con transparencia, eficiencia y compromiso permanente con el bienestar colectivo."</a:t>
            </a:r>
            <a:endParaRPr lang="es-EC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9A9E-0291-7D9E-B8CF-0E713CA4C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1B24F-262E-C6CF-8FFE-16EC8765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id="{C6022B70-3EA4-835E-C112-4B16E2EE4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174357"/>
              </p:ext>
            </p:extLst>
          </p:nvPr>
        </p:nvGraphicFramePr>
        <p:xfrm>
          <a:off x="628650" y="1825625"/>
          <a:ext cx="7886700" cy="7416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26231526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242980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418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55473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2BF8C49-446B-DCF2-41C9-B93ED4C6B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70"/>
            <a:ext cx="9144001" cy="6861070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1D8DD0B-3D09-12B6-FBF9-906607D92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591366"/>
              </p:ext>
            </p:extLst>
          </p:nvPr>
        </p:nvGraphicFramePr>
        <p:xfrm>
          <a:off x="1818782" y="1197369"/>
          <a:ext cx="5664592" cy="2621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32296">
                  <a:extLst>
                    <a:ext uri="{9D8B030D-6E8A-4147-A177-3AD203B41FA5}">
                      <a16:colId xmlns:a16="http://schemas.microsoft.com/office/drawing/2014/main" val="978490619"/>
                    </a:ext>
                  </a:extLst>
                </a:gridCol>
                <a:gridCol w="2832296">
                  <a:extLst>
                    <a:ext uri="{9D8B030D-6E8A-4147-A177-3AD203B41FA5}">
                      <a16:colId xmlns:a16="http://schemas.microsoft.com/office/drawing/2014/main" val="3615847233"/>
                    </a:ext>
                  </a:extLst>
                </a:gridCol>
              </a:tblGrid>
              <a:tr h="297122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Candara" panose="020E0502030303020204" pitchFamily="34" charset="0"/>
                        </a:rPr>
                        <a:t>VISIÓN </a:t>
                      </a:r>
                      <a:endParaRPr lang="es-EC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Candara" panose="020E0502030303020204" pitchFamily="34" charset="0"/>
                        </a:rPr>
                        <a:t>MISIÓN </a:t>
                      </a:r>
                      <a:endParaRPr lang="es-EC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300756"/>
                  </a:ext>
                </a:extLst>
              </a:tr>
              <a:tr h="1611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0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</a:rPr>
                        <a:t>Dotar de los servicios de agua potable y alcantarillado con calidad, eficiencia e innovación y de atención inmediata con mejoras continuas, beneficiando a todos los hogares del cantón Antonio Ante.</a:t>
                      </a:r>
                    </a:p>
                    <a:p>
                      <a:endParaRPr lang="es-EC" sz="14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</a:rPr>
                        <a:t>Ser una empresa referente a nivel provincial en la optimización del modelo de gestión del recurso hídrico y de alcantarillado, a través de la prestación de servicios ágiles, oportunos, continuos y de calidad, en beneficio de todos los habitantes del cantón Antonio Ante.</a:t>
                      </a:r>
                    </a:p>
                    <a:p>
                      <a:endParaRPr lang="es-EC" sz="14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047814"/>
                  </a:ext>
                </a:extLst>
              </a:tr>
            </a:tbl>
          </a:graphicData>
        </a:graphic>
      </p:graphicFrame>
      <p:pic>
        <p:nvPicPr>
          <p:cNvPr id="31" name="Imagen 30">
            <a:extLst>
              <a:ext uri="{FF2B5EF4-FFF2-40B4-BE49-F238E27FC236}">
                <a16:creationId xmlns:a16="http://schemas.microsoft.com/office/drawing/2014/main" id="{84879B32-B3A5-4F11-0AF4-906F4F01C0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54"/>
          <a:stretch/>
        </p:blipFill>
        <p:spPr>
          <a:xfrm>
            <a:off x="1783672" y="4576750"/>
            <a:ext cx="5734812" cy="148410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706F0A3-2301-074F-80B7-1A2C0914A1A7}"/>
              </a:ext>
            </a:extLst>
          </p:cNvPr>
          <p:cNvSpPr txBox="1"/>
          <p:nvPr/>
        </p:nvSpPr>
        <p:spPr>
          <a:xfrm>
            <a:off x="3045277" y="4094581"/>
            <a:ext cx="412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VALORES INSTITUCIONALES </a:t>
            </a:r>
            <a:endParaRPr lang="es-EC" sz="2000" b="1" dirty="0">
              <a:solidFill>
                <a:schemeClr val="tx2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029" name="Picture 5" descr="Gerente - Iconos gratis de personas">
            <a:extLst>
              <a:ext uri="{FF2B5EF4-FFF2-40B4-BE49-F238E27FC236}">
                <a16:creationId xmlns:a16="http://schemas.microsoft.com/office/drawing/2014/main" id="{35C516C1-B30B-9FC1-F3EC-09D9E6F63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00" y="5318800"/>
            <a:ext cx="1349400" cy="13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1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F208-D7C9-3A2D-EFA9-7B15E7BB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9A181-CAE4-9156-DBD1-CDEF25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id="{8603EB12-4FCB-FC95-4352-8CB4A68DEE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7416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26231526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242980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418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55473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2778BD8-DDBB-AB53-526B-918BE7FA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AF30320-3AF7-BB73-C919-0644C9CDAD92}"/>
              </a:ext>
            </a:extLst>
          </p:cNvPr>
          <p:cNvSpPr txBox="1"/>
          <p:nvPr/>
        </p:nvSpPr>
        <p:spPr>
          <a:xfrm>
            <a:off x="1406769" y="1427773"/>
            <a:ext cx="5955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MX" sz="2800" b="1" kern="100" dirty="0">
                <a:solidFill>
                  <a:srgbClr val="2F549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 ESTRATÉGICOS EPAA-AA</a:t>
            </a:r>
            <a:endParaRPr lang="es-EC" sz="2800" b="1" kern="100" dirty="0">
              <a:solidFill>
                <a:srgbClr val="2F5496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000" b="1" dirty="0">
              <a:solidFill>
                <a:schemeClr val="tx2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0E5525-5185-CF65-01E7-30306E1D0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5862" r="14275"/>
          <a:stretch/>
        </p:blipFill>
        <p:spPr bwMode="auto">
          <a:xfrm>
            <a:off x="1855583" y="2021220"/>
            <a:ext cx="5248602" cy="4488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5" descr="Gerente - Iconos gratis de personas">
            <a:extLst>
              <a:ext uri="{FF2B5EF4-FFF2-40B4-BE49-F238E27FC236}">
                <a16:creationId xmlns:a16="http://schemas.microsoft.com/office/drawing/2014/main" id="{22BE72AE-3274-0DDA-5DE4-BB6F9FD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00" y="5318800"/>
            <a:ext cx="1349400" cy="13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0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733D9-A95C-213F-3B13-A00F96AE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113DF-A761-8AF4-3DAA-384C47EC8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6AC84A-4A4B-2997-7993-EBCF55A1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373"/>
            <a:ext cx="9223078" cy="686107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883D386-CDD6-84CF-F849-422255A4A70B}"/>
              </a:ext>
            </a:extLst>
          </p:cNvPr>
          <p:cNvSpPr txBox="1"/>
          <p:nvPr/>
        </p:nvSpPr>
        <p:spPr>
          <a:xfrm>
            <a:off x="299798" y="1089642"/>
            <a:ext cx="2469573" cy="18158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1: Bajar las brechas de desigualdad causadas por la falta de servicios.</a:t>
            </a:r>
          </a:p>
          <a:p>
            <a:pPr algn="just"/>
            <a:r>
              <a:rPr lang="es-EC" sz="1600" dirty="0"/>
              <a:t>(Alianza  Publico Comunitaria, establecimiento de convenios)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5E68997-0F42-0C8B-9648-4FC8220405C5}"/>
              </a:ext>
            </a:extLst>
          </p:cNvPr>
          <p:cNvSpPr txBox="1"/>
          <p:nvPr/>
        </p:nvSpPr>
        <p:spPr>
          <a:xfrm>
            <a:off x="155650" y="3606655"/>
            <a:ext cx="2006221" cy="20928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8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4: Mejorar la confianza ciudadana a través del involucramiento colectivo.(La </a:t>
            </a:r>
            <a:r>
              <a:rPr lang="es-EC" sz="1600" kern="100" dirty="0" err="1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Epaa</a:t>
            </a:r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Junto a Usted y servicio personalizado)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67E4491-D5D9-3A6B-8DEB-097A0EFB911B}"/>
              </a:ext>
            </a:extLst>
          </p:cNvPr>
          <p:cNvSpPr txBox="1"/>
          <p:nvPr/>
        </p:nvSpPr>
        <p:spPr>
          <a:xfrm>
            <a:off x="2596393" y="3606655"/>
            <a:ext cx="3139256" cy="20621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Eje 5: Mejorar el aprovechamiento y búsqueda de fuentes de agua  para la sostenibilidad del servicio</a:t>
            </a:r>
            <a:r>
              <a:rPr lang="es-EC" sz="16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.(perforación </a:t>
            </a:r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pozo exploratorio, actualización del registro de autorización del agua de Santa Martha, Negociación JR 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332706-8C24-2CB2-47E6-5B4837009E5D}"/>
              </a:ext>
            </a:extLst>
          </p:cNvPr>
          <p:cNvSpPr txBox="1"/>
          <p:nvPr/>
        </p:nvSpPr>
        <p:spPr>
          <a:xfrm>
            <a:off x="6094288" y="3596606"/>
            <a:ext cx="2890674" cy="23391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6: Iniciar procesos de depuración de aguas residuales para la coexistencia ser humano-naturaleza. (Separación de aguas lluvias, Bajar impacto visual, Mantenimiento Plantas existentes, Mejoramiento Plan Maestro)</a:t>
            </a:r>
            <a:endParaRPr lang="es-EC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CAD2848-451D-3A06-6D22-6589BD59964A}"/>
              </a:ext>
            </a:extLst>
          </p:cNvPr>
          <p:cNvSpPr txBox="1"/>
          <p:nvPr/>
        </p:nvSpPr>
        <p:spPr>
          <a:xfrm>
            <a:off x="6152676" y="1089642"/>
            <a:ext cx="2691526" cy="20928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3: Mejorar el conocimiento de la población sobre el agua como recurso para la vida. (Mingas educativas, días  ecológicos del calendario Mundial)</a:t>
            </a:r>
          </a:p>
          <a:p>
            <a:endParaRPr lang="es-EC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4C84987-B6AA-6AE3-C0EA-0AC5CC795893}"/>
              </a:ext>
            </a:extLst>
          </p:cNvPr>
          <p:cNvSpPr txBox="1"/>
          <p:nvPr/>
        </p:nvSpPr>
        <p:spPr>
          <a:xfrm>
            <a:off x="3338107" y="1109736"/>
            <a:ext cx="2397542" cy="18158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2: Mejorar la calidad del servicio de agua potable y alcantarillado. (Funcionamiento de Válvulas de sectorización Mantenimiento de los sistemas)  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7F639BD9-FA19-7F33-A3A6-5E203ED7D03C}"/>
              </a:ext>
            </a:extLst>
          </p:cNvPr>
          <p:cNvSpPr/>
          <p:nvPr/>
        </p:nvSpPr>
        <p:spPr>
          <a:xfrm>
            <a:off x="3037856" y="1948472"/>
            <a:ext cx="300251" cy="2295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986942A3-223B-DE78-B7B8-78F9FBE65AA8}"/>
              </a:ext>
            </a:extLst>
          </p:cNvPr>
          <p:cNvSpPr/>
          <p:nvPr/>
        </p:nvSpPr>
        <p:spPr>
          <a:xfrm>
            <a:off x="2267903" y="4522614"/>
            <a:ext cx="300251" cy="2295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31952EC9-66DB-2965-9C76-E6495EC1B2D1}"/>
              </a:ext>
            </a:extLst>
          </p:cNvPr>
          <p:cNvSpPr/>
          <p:nvPr/>
        </p:nvSpPr>
        <p:spPr>
          <a:xfrm>
            <a:off x="5794037" y="1915938"/>
            <a:ext cx="300251" cy="2295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DF98B98D-075D-5B3C-363C-0C395DF3F8EE}"/>
              </a:ext>
            </a:extLst>
          </p:cNvPr>
          <p:cNvSpPr/>
          <p:nvPr/>
        </p:nvSpPr>
        <p:spPr>
          <a:xfrm>
            <a:off x="5779037" y="4423527"/>
            <a:ext cx="300251" cy="2295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5" descr="Gerente - Iconos gratis de personas">
            <a:extLst>
              <a:ext uri="{FF2B5EF4-FFF2-40B4-BE49-F238E27FC236}">
                <a16:creationId xmlns:a16="http://schemas.microsoft.com/office/drawing/2014/main" id="{6E6E0E03-1B84-C467-7ECD-983F6514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9" y="6045125"/>
            <a:ext cx="615564" cy="6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8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DB418-2EA6-7F4D-8D1D-290FE1E26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25BAA-527A-AFCD-81A7-F1253B9D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60D25-CBF0-9C45-99C4-71F2149E5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C48964-5890-AB36-9BEA-9BF39A05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AE99884-5920-E54B-DFEC-EA12C4E1AEF6}"/>
              </a:ext>
            </a:extLst>
          </p:cNvPr>
          <p:cNvSpPr txBox="1"/>
          <p:nvPr/>
        </p:nvSpPr>
        <p:spPr>
          <a:xfrm>
            <a:off x="642750" y="1244753"/>
            <a:ext cx="3430501" cy="14914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7: Implementar criterios, métodos e investigaciones para bajar el Agua No Contabilizada. (Sectorización y comportamiento de consumo, ubicación de estudios) 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FE3170C-19D5-47EB-295E-0B410E4E99C6}"/>
              </a:ext>
            </a:extLst>
          </p:cNvPr>
          <p:cNvSpPr txBox="1"/>
          <p:nvPr/>
        </p:nvSpPr>
        <p:spPr>
          <a:xfrm>
            <a:off x="4874731" y="1147669"/>
            <a:ext cx="3675463" cy="18158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kern="1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 8: Mejorar la infraestructura, equipamiento y el talento humano empresarial. </a:t>
            </a:r>
            <a:r>
              <a:rPr lang="es-EC" sz="16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(Mejoramiento de imagen en la infraestructura, mantenimiento de equipos y adquisición de maquinaria, mejoramiento y capacitación al personal) 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69D0FD7E-4026-D3CE-B1AE-102E466B3ABD}"/>
              </a:ext>
            </a:extLst>
          </p:cNvPr>
          <p:cNvSpPr/>
          <p:nvPr/>
        </p:nvSpPr>
        <p:spPr>
          <a:xfrm>
            <a:off x="4176206" y="2021219"/>
            <a:ext cx="595570" cy="36543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4A858D-5E96-3715-BEF4-58FD3B7DC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142" y="3588145"/>
            <a:ext cx="1016930" cy="1183873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DA095C-FAED-4807-78A2-3D7B3980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" y="4971825"/>
            <a:ext cx="1016930" cy="1183873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7A34CB-412B-F0A6-8CB2-1910C7174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78" y="3602213"/>
            <a:ext cx="1016930" cy="1188506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BEB018-ACF8-90D0-AF15-63B226BA9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24" y="5031338"/>
            <a:ext cx="1041493" cy="1188506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CAB5AC-9A8F-AA89-551C-4532B9C3E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00" y="3627651"/>
            <a:ext cx="1016930" cy="1183872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5717BCC-727D-17FD-14C0-106D93225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00" y="4931567"/>
            <a:ext cx="1041493" cy="1292911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48F2C3B-B996-54DF-D530-7DF0FF7CEA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7475" y="3635505"/>
            <a:ext cx="1071314" cy="1227282"/>
          </a:xfrm>
          <a:prstGeom prst="rect">
            <a:avLst/>
          </a:prstGeom>
          <a:noFill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A74AC9-D7AE-3A25-DDB5-B05BEFC2BD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0841" y="4971825"/>
            <a:ext cx="1041492" cy="1295587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40CCF2-AD49-DA5C-1BAF-3F8ACDA74D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3"/>
          <a:stretch/>
        </p:blipFill>
        <p:spPr bwMode="auto">
          <a:xfrm>
            <a:off x="5047610" y="3614165"/>
            <a:ext cx="1071314" cy="1284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FAF72B-1985-868E-7052-87BED3B830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7"/>
          <a:stretch/>
        </p:blipFill>
        <p:spPr bwMode="auto">
          <a:xfrm>
            <a:off x="7574545" y="3537954"/>
            <a:ext cx="1133281" cy="1360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01CD859-EA30-853C-4DE9-8268BB8138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45" y="3614165"/>
            <a:ext cx="1071314" cy="1284253"/>
          </a:xfrm>
          <a:prstGeom prst="rect">
            <a:avLst/>
          </a:prstGeom>
          <a:noFill/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C24D0DA-AA93-AF49-FA17-E3BCA5CFC2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10" y="4971825"/>
            <a:ext cx="1071314" cy="1321434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A341D50-51E8-A6C7-4E77-DCD12DE134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9043" y="4980787"/>
            <a:ext cx="1090015" cy="1305880"/>
          </a:xfrm>
          <a:prstGeom prst="rect">
            <a:avLst/>
          </a:prstGeom>
          <a:noFill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FFD8A34-ED0D-ED5C-3D94-A9F43E156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92" y="4971825"/>
            <a:ext cx="1133281" cy="1292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84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BC8C6-6772-D9AB-89BF-221EFA269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E990B1-1680-7266-3D37-B04EA0C5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30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0C41923-5EC2-2C93-13E3-E3268799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22" y="4979425"/>
            <a:ext cx="6565378" cy="64954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0EA3F38F-4250-2813-6695-035D99F73DD5}"/>
              </a:ext>
            </a:extLst>
          </p:cNvPr>
          <p:cNvSpPr txBox="1">
            <a:spLocks/>
          </p:cNvSpPr>
          <p:nvPr/>
        </p:nvSpPr>
        <p:spPr>
          <a:xfrm>
            <a:off x="4572001" y="5030225"/>
            <a:ext cx="4210916" cy="649541"/>
          </a:xfrm>
          <a:prstGeom prst="rect">
            <a:avLst/>
          </a:prstGeom>
          <a:effectLst>
            <a:outerShdw blurRad="50800" dist="38100" dir="10800000" algn="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>
                <a:solidFill>
                  <a:schemeClr val="bg1"/>
                </a:solidFill>
              </a:rPr>
              <a:t>EJE ADMINISTRATIVO</a:t>
            </a:r>
            <a:endParaRPr lang="es-EC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4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542F-4C6E-33C4-66D2-00515912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E5FA6-1572-886A-A472-F77E8CC9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99CC8-05B3-12AE-9381-D8E9006D0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136BC1-1B12-FBCE-EED9-774FD151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C44F022-C3BD-FD7E-A27B-E14D29FEA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151883"/>
              </p:ext>
            </p:extLst>
          </p:nvPr>
        </p:nvGraphicFramePr>
        <p:xfrm>
          <a:off x="5378245" y="1393525"/>
          <a:ext cx="3765755" cy="3512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7FF1ED7-E49B-8014-6E3F-BF1F73C5E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441" y="5986132"/>
            <a:ext cx="650791" cy="6507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D35369-AEB5-4614-6BFF-FF76E4B8E3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726" y="2232002"/>
            <a:ext cx="7538156" cy="245847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070804-2B7E-40FF-5DA8-D0AE22BEC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435" y="5464475"/>
            <a:ext cx="7473146" cy="11980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998847-CA70-C0AE-BC5E-7A7873C70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26" y="5355585"/>
            <a:ext cx="1301128" cy="9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4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18ABB-F4E1-A305-F2EF-A4ABA1186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D5F9E-63F8-5E55-C091-89283821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0" y="347828"/>
            <a:ext cx="8047517" cy="132556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11C708-07F1-8BD7-F60E-79C111CA2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1" y="1804360"/>
            <a:ext cx="8047517" cy="4351338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6D282C-700F-B0AD-CCC6-44E8A90B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10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E65F0F-D90D-7901-7506-07054D1B4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0"/>
          <a:stretch/>
        </p:blipFill>
        <p:spPr bwMode="auto">
          <a:xfrm>
            <a:off x="4938945" y="4195379"/>
            <a:ext cx="2663182" cy="17022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9595CE8-DFB1-D09D-E84A-E185221F3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 b="22592"/>
          <a:stretch/>
        </p:blipFill>
        <p:spPr bwMode="auto">
          <a:xfrm>
            <a:off x="1336083" y="4195380"/>
            <a:ext cx="2663182" cy="17022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18A7FD-DCC4-8930-346F-18D411F5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233" y="5897607"/>
            <a:ext cx="650791" cy="65079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01B1F6F-2199-754A-FD0D-A1E438F3B17D}"/>
              </a:ext>
            </a:extLst>
          </p:cNvPr>
          <p:cNvGrpSpPr/>
          <p:nvPr/>
        </p:nvGrpSpPr>
        <p:grpSpPr>
          <a:xfrm>
            <a:off x="196355" y="1745399"/>
            <a:ext cx="2022683" cy="2022683"/>
            <a:chOff x="736868" y="1618146"/>
            <a:chExt cx="2022683" cy="2022683"/>
          </a:xfrm>
          <a:scene3d>
            <a:camera prst="orthographicFront"/>
            <a:lightRig rig="chilly" dir="t"/>
          </a:scene3d>
        </p:grpSpPr>
        <p:sp>
          <p:nvSpPr>
            <p:cNvPr id="11" name="Forma 10">
              <a:extLst>
                <a:ext uri="{FF2B5EF4-FFF2-40B4-BE49-F238E27FC236}">
                  <a16:creationId xmlns:a16="http://schemas.microsoft.com/office/drawing/2014/main" id="{D0ECC04A-E30E-D3CC-2F93-F9AC60CE2C5A}"/>
                </a:ext>
              </a:extLst>
            </p:cNvPr>
            <p:cNvSpPr/>
            <p:nvPr/>
          </p:nvSpPr>
          <p:spPr>
            <a:xfrm>
              <a:off x="736868" y="1618146"/>
              <a:ext cx="2022683" cy="2022683"/>
            </a:xfrm>
            <a:prstGeom prst="gear6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72799"/>
                <a:satOff val="-28446"/>
                <a:lumOff val="19110"/>
                <a:alphaOff val="0"/>
              </a:schemeClr>
            </a:fillRef>
            <a:effectRef idx="0">
              <a:schemeClr val="accent1">
                <a:shade val="80000"/>
                <a:hueOff val="272799"/>
                <a:satOff val="-28446"/>
                <a:lumOff val="1911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2" name="Forma 4">
              <a:extLst>
                <a:ext uri="{FF2B5EF4-FFF2-40B4-BE49-F238E27FC236}">
                  <a16:creationId xmlns:a16="http://schemas.microsoft.com/office/drawing/2014/main" id="{D448D8E8-853E-D5FA-76D4-1CCA7D78B6CB}"/>
                </a:ext>
              </a:extLst>
            </p:cNvPr>
            <p:cNvSpPr txBox="1"/>
            <p:nvPr/>
          </p:nvSpPr>
          <p:spPr>
            <a:xfrm>
              <a:off x="1246085" y="2130440"/>
              <a:ext cx="1004249" cy="9980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kern="1200" dirty="0">
                  <a:latin typeface="Candara" panose="020E0502030303020204" pitchFamily="34" charset="0"/>
                </a:rPr>
                <a:t>FORMACIÓN Y CERTIFICACIÓN AL PERSONAL </a:t>
              </a:r>
              <a:endParaRPr lang="es-EC" sz="1000" kern="1200" dirty="0">
                <a:latin typeface="Candara" panose="020E0502030303020204" pitchFamily="34" charset="0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DD37BF2D-389F-A72D-6A62-E0A9A867D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394" y="1593926"/>
            <a:ext cx="6024888" cy="12176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CA8FAE3-9CE2-82E8-E3AE-D2CA4B02E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394" y="2806673"/>
            <a:ext cx="6024888" cy="11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83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1016</TotalTime>
  <Words>1062</Words>
  <Application>Microsoft Office PowerPoint</Application>
  <PresentationFormat>Presentación en pantalla (4:3)</PresentationFormat>
  <Paragraphs>189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Californian FB</vt:lpstr>
      <vt:lpstr>Cambria</vt:lpstr>
      <vt:lpstr>Candara</vt:lpstr>
      <vt:lpstr>Garamond</vt:lpstr>
      <vt:lpstr>Symbol</vt:lpstr>
      <vt:lpstr>Tema de Office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Felipe Santiago Jácome López</dc:creator>
  <cp:lastModifiedBy>ALEX</cp:lastModifiedBy>
  <cp:revision>15</cp:revision>
  <cp:lastPrinted>2026-05-04T17:12:20Z</cp:lastPrinted>
  <dcterms:created xsi:type="dcterms:W3CDTF">2025-06-20T13:53:29Z</dcterms:created>
  <dcterms:modified xsi:type="dcterms:W3CDTF">2026-05-04T17:13:29Z</dcterms:modified>
</cp:coreProperties>
</file>